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7" r:id="rId2"/>
    <p:sldId id="308" r:id="rId3"/>
    <p:sldId id="307" r:id="rId4"/>
    <p:sldId id="312" r:id="rId5"/>
    <p:sldId id="310" r:id="rId6"/>
    <p:sldId id="316" r:id="rId7"/>
    <p:sldId id="314" r:id="rId8"/>
    <p:sldId id="321" r:id="rId9"/>
    <p:sldId id="323" r:id="rId10"/>
    <p:sldId id="325" r:id="rId11"/>
    <p:sldId id="272" r:id="rId12"/>
    <p:sldId id="291" r:id="rId13"/>
    <p:sldId id="304" r:id="rId14"/>
    <p:sldId id="305" r:id="rId15"/>
    <p:sldId id="306" r:id="rId16"/>
    <p:sldId id="292" r:id="rId17"/>
    <p:sldId id="295" r:id="rId18"/>
    <p:sldId id="302" r:id="rId19"/>
    <p:sldId id="290" r:id="rId20"/>
    <p:sldId id="275" r:id="rId21"/>
    <p:sldId id="303" r:id="rId22"/>
    <p:sldId id="279" r:id="rId23"/>
    <p:sldId id="280" r:id="rId24"/>
    <p:sldId id="277" r:id="rId25"/>
    <p:sldId id="281" r:id="rId26"/>
    <p:sldId id="276" r:id="rId27"/>
    <p:sldId id="282" r:id="rId28"/>
    <p:sldId id="283" r:id="rId29"/>
    <p:sldId id="284" r:id="rId30"/>
    <p:sldId id="278" r:id="rId31"/>
    <p:sldId id="273" r:id="rId32"/>
    <p:sldId id="293" r:id="rId33"/>
    <p:sldId id="297" r:id="rId34"/>
    <p:sldId id="296" r:id="rId35"/>
    <p:sldId id="285" r:id="rId36"/>
    <p:sldId id="294" r:id="rId37"/>
    <p:sldId id="326" r:id="rId38"/>
    <p:sldId id="258" r:id="rId39"/>
    <p:sldId id="260" r:id="rId40"/>
    <p:sldId id="261" r:id="rId41"/>
    <p:sldId id="271" r:id="rId42"/>
    <p:sldId id="267" r:id="rId43"/>
    <p:sldId id="268" r:id="rId44"/>
    <p:sldId id="270" r:id="rId45"/>
    <p:sldId id="259" r:id="rId46"/>
    <p:sldId id="262" r:id="rId47"/>
    <p:sldId id="263" r:id="rId48"/>
    <p:sldId id="265" r:id="rId49"/>
    <p:sldId id="266" r:id="rId50"/>
    <p:sldId id="309" r:id="rId51"/>
    <p:sldId id="300" r:id="rId52"/>
    <p:sldId id="301" r:id="rId53"/>
    <p:sldId id="287" r:id="rId54"/>
    <p:sldId id="324" r:id="rId55"/>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37" d="100"/>
          <a:sy n="37" d="100"/>
        </p:scale>
        <p:origin x="-1776" y="-1188"/>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70" d="100"/>
          <a:sy n="70" d="100"/>
        </p:scale>
        <p:origin x="-329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89AD2C-B59B-4B1F-B779-5851015B4020}" type="datetimeFigureOut">
              <a:rPr lang="da-DK" smtClean="0"/>
              <a:pPr/>
              <a:t>07-11-2014</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8FE633-5298-46F2-B29C-F221B9BCE682}" type="slidenum">
              <a:rPr lang="da-DK" smtClean="0"/>
              <a:pPr/>
              <a:t>‹nr.›</a:t>
            </a:fld>
            <a:endParaRPr lang="da-DK"/>
          </a:p>
        </p:txBody>
      </p:sp>
    </p:spTree>
    <p:extLst>
      <p:ext uri="{BB962C8B-B14F-4D97-AF65-F5344CB8AC3E}">
        <p14:creationId xmlns:p14="http://schemas.microsoft.com/office/powerpoint/2010/main" xmlns="" val="2993294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236F45-1E64-4856-93BB-1F23534B482D}" type="datetimeFigureOut">
              <a:rPr lang="da-DK" smtClean="0"/>
              <a:pPr/>
              <a:t>07-11-2014</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E903AE-8E1D-449B-BDD0-B09D5C6CCD2B}" type="slidenum">
              <a:rPr lang="da-DK" smtClean="0"/>
              <a:pPr/>
              <a:t>‹nr.›</a:t>
            </a:fld>
            <a:endParaRPr lang="da-DK"/>
          </a:p>
        </p:txBody>
      </p:sp>
    </p:spTree>
    <p:extLst>
      <p:ext uri="{BB962C8B-B14F-4D97-AF65-F5344CB8AC3E}">
        <p14:creationId xmlns:p14="http://schemas.microsoft.com/office/powerpoint/2010/main" xmlns="" val="1505983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b="0" noProof="0" dirty="0" smtClean="0"/>
              <a:t>Remission throughout the OPERA trial</a:t>
            </a:r>
            <a:endParaRPr lang="en-US" b="0" noProof="0" dirty="0"/>
          </a:p>
        </p:txBody>
      </p:sp>
      <p:sp>
        <p:nvSpPr>
          <p:cNvPr id="4" name="Pladsholder til diasnummer 3"/>
          <p:cNvSpPr>
            <a:spLocks noGrp="1"/>
          </p:cNvSpPr>
          <p:nvPr>
            <p:ph type="sldNum" sz="quarter" idx="10"/>
          </p:nvPr>
        </p:nvSpPr>
        <p:spPr/>
        <p:txBody>
          <a:bodyPr/>
          <a:lstStyle/>
          <a:p>
            <a:fld id="{2BBA245A-EA4B-4368-BC87-4D17239AEC35}" type="slidenum">
              <a:rPr lang="da-DK" smtClean="0"/>
              <a:pPr/>
              <a:t>36</a:t>
            </a:fld>
            <a:endParaRPr lang="da-DK"/>
          </a:p>
        </p:txBody>
      </p:sp>
    </p:spTree>
    <p:extLst>
      <p:ext uri="{BB962C8B-B14F-4D97-AF65-F5344CB8AC3E}">
        <p14:creationId xmlns:p14="http://schemas.microsoft.com/office/powerpoint/2010/main" xmlns="" val="228304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Ekstra billede bruges kun</a:t>
            </a:r>
            <a:r>
              <a:rPr lang="da-DK" baseline="0" dirty="0" smtClean="0"/>
              <a:t> ved spørgsmål</a:t>
            </a:r>
          </a:p>
          <a:p>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Despite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very limited radiographic progression, the aggressive treat-to-target therapeutic strategy applying methotrexate and </a:t>
            </a:r>
            <a:r>
              <a:rPr lang="en-US" sz="1200" kern="1200" dirty="0" err="1" smtClean="0">
                <a:solidFill>
                  <a:schemeClr val="tx1"/>
                </a:solidFill>
                <a:effectLst/>
                <a:latin typeface="+mn-lt"/>
                <a:ea typeface="+mn-ea"/>
                <a:cs typeface="+mn-cs"/>
              </a:rPr>
              <a:t>intraarticular</a:t>
            </a:r>
            <a:r>
              <a:rPr lang="en-US" sz="1200" kern="1200" dirty="0" smtClean="0">
                <a:solidFill>
                  <a:schemeClr val="tx1"/>
                </a:solidFill>
                <a:effectLst/>
                <a:latin typeface="+mn-lt"/>
                <a:ea typeface="+mn-ea"/>
                <a:cs typeface="+mn-cs"/>
              </a:rPr>
              <a:t> glucocorticoid injections into swollen joints during 2 years, additional induction therapy with </a:t>
            </a:r>
            <a:r>
              <a:rPr lang="en-US" sz="1200" kern="1200" dirty="0" err="1" smtClean="0">
                <a:solidFill>
                  <a:schemeClr val="tx1"/>
                </a:solidFill>
                <a:effectLst/>
                <a:latin typeface="+mn-lt"/>
                <a:ea typeface="+mn-ea"/>
                <a:cs typeface="+mn-cs"/>
              </a:rPr>
              <a:t>adalimumab</a:t>
            </a:r>
            <a:r>
              <a:rPr lang="en-US" sz="1200" kern="1200" dirty="0" smtClean="0">
                <a:solidFill>
                  <a:schemeClr val="tx1"/>
                </a:solidFill>
                <a:effectLst/>
                <a:latin typeface="+mn-lt"/>
                <a:ea typeface="+mn-ea"/>
                <a:cs typeface="+mn-cs"/>
              </a:rPr>
              <a:t> during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reduced radiographic erosive progression further. This effect of </a:t>
            </a:r>
            <a:r>
              <a:rPr lang="en-US" sz="1200" kern="1200" dirty="0" err="1" smtClean="0">
                <a:solidFill>
                  <a:schemeClr val="tx1"/>
                </a:solidFill>
                <a:effectLst/>
                <a:latin typeface="+mn-lt"/>
                <a:ea typeface="+mn-ea"/>
                <a:cs typeface="+mn-cs"/>
              </a:rPr>
              <a:t>adalimumab</a:t>
            </a:r>
            <a:r>
              <a:rPr lang="en-US" sz="1200" kern="1200" dirty="0" smtClean="0">
                <a:solidFill>
                  <a:schemeClr val="tx1"/>
                </a:solidFill>
                <a:effectLst/>
                <a:latin typeface="+mn-lt"/>
                <a:ea typeface="+mn-ea"/>
                <a:cs typeface="+mn-cs"/>
              </a:rPr>
              <a:t> persisted even after its withdrawal. Sustained Comprehensive Disease Control was achieved in 4 out of 10 patients in both groups.</a:t>
            </a:r>
            <a:endParaRPr lang="da-DK" sz="1200" kern="1200" dirty="0" smtClean="0">
              <a:solidFill>
                <a:schemeClr val="tx1"/>
              </a:solidFill>
              <a:effectLst/>
              <a:latin typeface="+mn-lt"/>
              <a:ea typeface="+mn-ea"/>
              <a:cs typeface="+mn-cs"/>
            </a:endParaRPr>
          </a:p>
          <a:p>
            <a:endParaRPr lang="da-DK" dirty="0"/>
          </a:p>
        </p:txBody>
      </p:sp>
      <p:sp>
        <p:nvSpPr>
          <p:cNvPr id="4" name="Pladsholder til diasnummer 3"/>
          <p:cNvSpPr>
            <a:spLocks noGrp="1"/>
          </p:cNvSpPr>
          <p:nvPr>
            <p:ph type="sldNum" sz="quarter" idx="10"/>
          </p:nvPr>
        </p:nvSpPr>
        <p:spPr/>
        <p:txBody>
          <a:bodyPr/>
          <a:lstStyle/>
          <a:p>
            <a:fld id="{2BBA245A-EA4B-4368-BC87-4D17239AEC35}" type="slidenum">
              <a:rPr lang="da-DK" smtClean="0"/>
              <a:pPr/>
              <a:t>37</a:t>
            </a:fld>
            <a:endParaRPr lang="da-DK"/>
          </a:p>
        </p:txBody>
      </p:sp>
    </p:spTree>
    <p:extLst>
      <p:ext uri="{BB962C8B-B14F-4D97-AF65-F5344CB8AC3E}">
        <p14:creationId xmlns:p14="http://schemas.microsoft.com/office/powerpoint/2010/main" xmlns="" val="391820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Ekstra billede bruges kun</a:t>
            </a:r>
            <a:r>
              <a:rPr lang="da-DK" baseline="0" dirty="0" smtClean="0"/>
              <a:t> ved spørgsmål</a:t>
            </a:r>
          </a:p>
          <a:p>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Despite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very limited radiographic progression, the aggressive treat-to-target therapeutic strategy applying methotrexate and </a:t>
            </a:r>
            <a:r>
              <a:rPr lang="en-US" sz="1200" kern="1200" dirty="0" err="1" smtClean="0">
                <a:solidFill>
                  <a:schemeClr val="tx1"/>
                </a:solidFill>
                <a:effectLst/>
                <a:latin typeface="+mn-lt"/>
                <a:ea typeface="+mn-ea"/>
                <a:cs typeface="+mn-cs"/>
              </a:rPr>
              <a:t>intraarticular</a:t>
            </a:r>
            <a:r>
              <a:rPr lang="en-US" sz="1200" kern="1200" dirty="0" smtClean="0">
                <a:solidFill>
                  <a:schemeClr val="tx1"/>
                </a:solidFill>
                <a:effectLst/>
                <a:latin typeface="+mn-lt"/>
                <a:ea typeface="+mn-ea"/>
                <a:cs typeface="+mn-cs"/>
              </a:rPr>
              <a:t> glucocorticoid injections into swollen joints during 2 years, additional induction therapy with </a:t>
            </a:r>
            <a:r>
              <a:rPr lang="en-US" sz="1200" kern="1200" dirty="0" err="1" smtClean="0">
                <a:solidFill>
                  <a:schemeClr val="tx1"/>
                </a:solidFill>
                <a:effectLst/>
                <a:latin typeface="+mn-lt"/>
                <a:ea typeface="+mn-ea"/>
                <a:cs typeface="+mn-cs"/>
              </a:rPr>
              <a:t>adalimumab</a:t>
            </a:r>
            <a:r>
              <a:rPr lang="en-US" sz="1200" kern="1200" dirty="0" smtClean="0">
                <a:solidFill>
                  <a:schemeClr val="tx1"/>
                </a:solidFill>
                <a:effectLst/>
                <a:latin typeface="+mn-lt"/>
                <a:ea typeface="+mn-ea"/>
                <a:cs typeface="+mn-cs"/>
              </a:rPr>
              <a:t> during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reduced radiographic erosive progression further. This effect of </a:t>
            </a:r>
            <a:r>
              <a:rPr lang="en-US" sz="1200" kern="1200" dirty="0" err="1" smtClean="0">
                <a:solidFill>
                  <a:schemeClr val="tx1"/>
                </a:solidFill>
                <a:effectLst/>
                <a:latin typeface="+mn-lt"/>
                <a:ea typeface="+mn-ea"/>
                <a:cs typeface="+mn-cs"/>
              </a:rPr>
              <a:t>adalimumab</a:t>
            </a:r>
            <a:r>
              <a:rPr lang="en-US" sz="1200" kern="1200" dirty="0" smtClean="0">
                <a:solidFill>
                  <a:schemeClr val="tx1"/>
                </a:solidFill>
                <a:effectLst/>
                <a:latin typeface="+mn-lt"/>
                <a:ea typeface="+mn-ea"/>
                <a:cs typeface="+mn-cs"/>
              </a:rPr>
              <a:t> persisted even after its withdrawal. Sustained Comprehensive Disease Control was achieved in 4 out of 10 patients in both groups.</a:t>
            </a:r>
            <a:endParaRPr lang="da-DK" sz="1200" kern="1200" dirty="0" smtClean="0">
              <a:solidFill>
                <a:schemeClr val="tx1"/>
              </a:solidFill>
              <a:effectLst/>
              <a:latin typeface="+mn-lt"/>
              <a:ea typeface="+mn-ea"/>
              <a:cs typeface="+mn-cs"/>
            </a:endParaRPr>
          </a:p>
          <a:p>
            <a:endParaRPr lang="da-DK" dirty="0"/>
          </a:p>
        </p:txBody>
      </p:sp>
      <p:sp>
        <p:nvSpPr>
          <p:cNvPr id="4" name="Pladsholder til diasnummer 3"/>
          <p:cNvSpPr>
            <a:spLocks noGrp="1"/>
          </p:cNvSpPr>
          <p:nvPr>
            <p:ph type="sldNum" sz="quarter" idx="10"/>
          </p:nvPr>
        </p:nvSpPr>
        <p:spPr/>
        <p:txBody>
          <a:bodyPr/>
          <a:lstStyle/>
          <a:p>
            <a:fld id="{2BBA245A-EA4B-4368-BC87-4D17239AEC35}" type="slidenum">
              <a:rPr lang="da-DK" smtClean="0"/>
              <a:pPr/>
              <a:t>53</a:t>
            </a:fld>
            <a:endParaRPr lang="da-DK"/>
          </a:p>
        </p:txBody>
      </p:sp>
    </p:spTree>
    <p:extLst>
      <p:ext uri="{BB962C8B-B14F-4D97-AF65-F5344CB8AC3E}">
        <p14:creationId xmlns:p14="http://schemas.microsoft.com/office/powerpoint/2010/main" xmlns="" val="391820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A6F58AB-897B-44BD-8C0B-82E6FC57DE5F}" type="slidenum">
              <a:rPr lang="da-DK" altLang="da-DK" smtClean="0"/>
              <a:pPr eaLnBrk="1" hangingPunct="1">
                <a:spcBef>
                  <a:spcPct val="0"/>
                </a:spcBef>
              </a:pPr>
              <a:t>54</a:t>
            </a:fld>
            <a:endParaRPr lang="da-DK" altLang="da-DK"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da-DK" sz="1800" smtClean="0">
                <a:latin typeface="Arial" pitchFamily="34" charset="0"/>
              </a:rPr>
              <a:t>In the end our goal is satisfied patients. This painting was made by Andreas Vind in October 2003 during his stay at King Christian X’th Hospital for Rheumatic Diseases, and given to the management at hospital in return for the care he had received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E38A22ED-9DA6-4D7A-8220-B2FA49E77CE3}" type="datetimeFigureOut">
              <a:rPr lang="da-DK" smtClean="0"/>
              <a:pPr/>
              <a:t>07-11-2014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8EC47CE-80F6-4796-9041-8D50B4DE2035}" type="slidenum">
              <a:rPr lang="da-DK" smtClean="0"/>
              <a:pPr/>
              <a:t>‹nr.›</a:t>
            </a:fld>
            <a:endParaRPr lang="da-DK"/>
          </a:p>
        </p:txBody>
      </p:sp>
    </p:spTree>
    <p:extLst>
      <p:ext uri="{BB962C8B-B14F-4D97-AF65-F5344CB8AC3E}">
        <p14:creationId xmlns:p14="http://schemas.microsoft.com/office/powerpoint/2010/main" xmlns="" val="1422411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E38A22ED-9DA6-4D7A-8220-B2FA49E77CE3}" type="datetimeFigureOut">
              <a:rPr lang="da-DK" smtClean="0"/>
              <a:pPr/>
              <a:t>07-11-2014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8EC47CE-80F6-4796-9041-8D50B4DE2035}" type="slidenum">
              <a:rPr lang="da-DK" smtClean="0"/>
              <a:pPr/>
              <a:t>‹nr.›</a:t>
            </a:fld>
            <a:endParaRPr lang="da-DK"/>
          </a:p>
        </p:txBody>
      </p:sp>
    </p:spTree>
    <p:extLst>
      <p:ext uri="{BB962C8B-B14F-4D97-AF65-F5344CB8AC3E}">
        <p14:creationId xmlns:p14="http://schemas.microsoft.com/office/powerpoint/2010/main" xmlns="" val="95391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E38A22ED-9DA6-4D7A-8220-B2FA49E77CE3}" type="datetimeFigureOut">
              <a:rPr lang="da-DK" smtClean="0"/>
              <a:pPr/>
              <a:t>07-11-2014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8EC47CE-80F6-4796-9041-8D50B4DE2035}" type="slidenum">
              <a:rPr lang="da-DK" smtClean="0"/>
              <a:pPr/>
              <a:t>‹nr.›</a:t>
            </a:fld>
            <a:endParaRPr lang="da-DK"/>
          </a:p>
        </p:txBody>
      </p:sp>
    </p:spTree>
    <p:extLst>
      <p:ext uri="{BB962C8B-B14F-4D97-AF65-F5344CB8AC3E}">
        <p14:creationId xmlns:p14="http://schemas.microsoft.com/office/powerpoint/2010/main" xmlns="" val="337269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E38A22ED-9DA6-4D7A-8220-B2FA49E77CE3}" type="datetimeFigureOut">
              <a:rPr lang="da-DK" smtClean="0"/>
              <a:pPr/>
              <a:t>07-11-2014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8EC47CE-80F6-4796-9041-8D50B4DE2035}" type="slidenum">
              <a:rPr lang="da-DK" smtClean="0"/>
              <a:pPr/>
              <a:t>‹nr.›</a:t>
            </a:fld>
            <a:endParaRPr lang="da-DK"/>
          </a:p>
        </p:txBody>
      </p:sp>
    </p:spTree>
    <p:extLst>
      <p:ext uri="{BB962C8B-B14F-4D97-AF65-F5344CB8AC3E}">
        <p14:creationId xmlns:p14="http://schemas.microsoft.com/office/powerpoint/2010/main" xmlns="" val="135604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E38A22ED-9DA6-4D7A-8220-B2FA49E77CE3}" type="datetimeFigureOut">
              <a:rPr lang="da-DK" smtClean="0"/>
              <a:pPr/>
              <a:t>07-11-2014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8EC47CE-80F6-4796-9041-8D50B4DE2035}" type="slidenum">
              <a:rPr lang="da-DK" smtClean="0"/>
              <a:pPr/>
              <a:t>‹nr.›</a:t>
            </a:fld>
            <a:endParaRPr lang="da-DK"/>
          </a:p>
        </p:txBody>
      </p:sp>
    </p:spTree>
    <p:extLst>
      <p:ext uri="{BB962C8B-B14F-4D97-AF65-F5344CB8AC3E}">
        <p14:creationId xmlns:p14="http://schemas.microsoft.com/office/powerpoint/2010/main" xmlns="" val="1301791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E38A22ED-9DA6-4D7A-8220-B2FA49E77CE3}" type="datetimeFigureOut">
              <a:rPr lang="da-DK" smtClean="0"/>
              <a:pPr/>
              <a:t>07-11-2014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8EC47CE-80F6-4796-9041-8D50B4DE2035}" type="slidenum">
              <a:rPr lang="da-DK" smtClean="0"/>
              <a:pPr/>
              <a:t>‹nr.›</a:t>
            </a:fld>
            <a:endParaRPr lang="da-DK"/>
          </a:p>
        </p:txBody>
      </p:sp>
    </p:spTree>
    <p:extLst>
      <p:ext uri="{BB962C8B-B14F-4D97-AF65-F5344CB8AC3E}">
        <p14:creationId xmlns:p14="http://schemas.microsoft.com/office/powerpoint/2010/main" xmlns="" val="1584950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E38A22ED-9DA6-4D7A-8220-B2FA49E77CE3}" type="datetimeFigureOut">
              <a:rPr lang="da-DK" smtClean="0"/>
              <a:pPr/>
              <a:t>07-11-2014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68EC47CE-80F6-4796-9041-8D50B4DE2035}" type="slidenum">
              <a:rPr lang="da-DK" smtClean="0"/>
              <a:pPr/>
              <a:t>‹nr.›</a:t>
            </a:fld>
            <a:endParaRPr lang="da-DK"/>
          </a:p>
        </p:txBody>
      </p:sp>
    </p:spTree>
    <p:extLst>
      <p:ext uri="{BB962C8B-B14F-4D97-AF65-F5344CB8AC3E}">
        <p14:creationId xmlns:p14="http://schemas.microsoft.com/office/powerpoint/2010/main" xmlns="" val="271357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E38A22ED-9DA6-4D7A-8220-B2FA49E77CE3}" type="datetimeFigureOut">
              <a:rPr lang="da-DK" smtClean="0"/>
              <a:pPr/>
              <a:t>07-11-2014</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68EC47CE-80F6-4796-9041-8D50B4DE2035}" type="slidenum">
              <a:rPr lang="da-DK" smtClean="0"/>
              <a:pPr/>
              <a:t>‹nr.›</a:t>
            </a:fld>
            <a:endParaRPr lang="da-DK"/>
          </a:p>
        </p:txBody>
      </p:sp>
    </p:spTree>
    <p:extLst>
      <p:ext uri="{BB962C8B-B14F-4D97-AF65-F5344CB8AC3E}">
        <p14:creationId xmlns:p14="http://schemas.microsoft.com/office/powerpoint/2010/main" xmlns="" val="15398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E38A22ED-9DA6-4D7A-8220-B2FA49E77CE3}" type="datetimeFigureOut">
              <a:rPr lang="da-DK" smtClean="0"/>
              <a:pPr/>
              <a:t>07-11-2014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68EC47CE-80F6-4796-9041-8D50B4DE2035}" type="slidenum">
              <a:rPr lang="da-DK" smtClean="0"/>
              <a:pPr/>
              <a:t>‹nr.›</a:t>
            </a:fld>
            <a:endParaRPr lang="da-DK"/>
          </a:p>
        </p:txBody>
      </p:sp>
    </p:spTree>
    <p:extLst>
      <p:ext uri="{BB962C8B-B14F-4D97-AF65-F5344CB8AC3E}">
        <p14:creationId xmlns:p14="http://schemas.microsoft.com/office/powerpoint/2010/main" xmlns="" val="391701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E38A22ED-9DA6-4D7A-8220-B2FA49E77CE3}" type="datetimeFigureOut">
              <a:rPr lang="da-DK" smtClean="0"/>
              <a:pPr/>
              <a:t>07-11-2014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8EC47CE-80F6-4796-9041-8D50B4DE2035}" type="slidenum">
              <a:rPr lang="da-DK" smtClean="0"/>
              <a:pPr/>
              <a:t>‹nr.›</a:t>
            </a:fld>
            <a:endParaRPr lang="da-DK"/>
          </a:p>
        </p:txBody>
      </p:sp>
    </p:spTree>
    <p:extLst>
      <p:ext uri="{BB962C8B-B14F-4D97-AF65-F5344CB8AC3E}">
        <p14:creationId xmlns:p14="http://schemas.microsoft.com/office/powerpoint/2010/main" xmlns="" val="21431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E38A22ED-9DA6-4D7A-8220-B2FA49E77CE3}" type="datetimeFigureOut">
              <a:rPr lang="da-DK" smtClean="0"/>
              <a:pPr/>
              <a:t>07-11-2014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8EC47CE-80F6-4796-9041-8D50B4DE2035}" type="slidenum">
              <a:rPr lang="da-DK" smtClean="0"/>
              <a:pPr/>
              <a:t>‹nr.›</a:t>
            </a:fld>
            <a:endParaRPr lang="da-DK"/>
          </a:p>
        </p:txBody>
      </p:sp>
    </p:spTree>
    <p:extLst>
      <p:ext uri="{BB962C8B-B14F-4D97-AF65-F5344CB8AC3E}">
        <p14:creationId xmlns:p14="http://schemas.microsoft.com/office/powerpoint/2010/main" xmlns="" val="415829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A22ED-9DA6-4D7A-8220-B2FA49E77CE3}" type="datetimeFigureOut">
              <a:rPr lang="da-DK" smtClean="0"/>
              <a:pPr/>
              <a:t>07-11-2014</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C47CE-80F6-4796-9041-8D50B4DE2035}" type="slidenum">
              <a:rPr lang="da-DK" smtClean="0"/>
              <a:pPr/>
              <a:t>‹nr.›</a:t>
            </a:fld>
            <a:endParaRPr lang="da-DK"/>
          </a:p>
        </p:txBody>
      </p:sp>
    </p:spTree>
    <p:extLst>
      <p:ext uri="{BB962C8B-B14F-4D97-AF65-F5344CB8AC3E}">
        <p14:creationId xmlns:p14="http://schemas.microsoft.com/office/powerpoint/2010/main" xmlns="" val="133392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ctrTitle"/>
          </p:nvPr>
        </p:nvSpPr>
        <p:spPr>
          <a:xfrm>
            <a:off x="107504" y="2420888"/>
            <a:ext cx="8928992" cy="2954759"/>
          </a:xfrm>
        </p:spPr>
        <p:txBody>
          <a:bodyPr>
            <a:normAutofit fontScale="90000"/>
          </a:bodyPr>
          <a:lstStyle/>
          <a:p>
            <a:r>
              <a:rPr lang="da-DK" b="1" dirty="0"/>
              <a:t>De nye kvalitetsindikatorer for leddegigt </a:t>
            </a:r>
            <a:r>
              <a:rPr lang="da-DK" dirty="0" smtClean="0"/>
              <a:t/>
            </a:r>
            <a:br>
              <a:rPr lang="da-DK" dirty="0" smtClean="0"/>
            </a:br>
            <a:r>
              <a:rPr lang="da-DK" dirty="0" smtClean="0"/>
              <a:t>Behandlingsprincippet for </a:t>
            </a:r>
            <a:r>
              <a:rPr lang="da-DK" dirty="0"/>
              <a:t>RA patienter: </a:t>
            </a:r>
            <a:r>
              <a:rPr lang="da-DK" dirty="0" err="1" smtClean="0"/>
              <a:t>Treat</a:t>
            </a:r>
            <a:r>
              <a:rPr lang="da-DK" dirty="0" smtClean="0"/>
              <a:t>-to-</a:t>
            </a:r>
            <a:r>
              <a:rPr lang="da-DK" dirty="0" err="1" smtClean="0"/>
              <a:t>target</a:t>
            </a:r>
            <a:r>
              <a:rPr lang="da-DK" dirty="0" smtClean="0"/>
              <a:t> </a:t>
            </a:r>
            <a:r>
              <a:rPr lang="da-DK" dirty="0"/>
              <a:t>– er det let eller svært? </a:t>
            </a:r>
            <a:r>
              <a:rPr lang="da-DK" dirty="0" smtClean="0"/>
              <a:t/>
            </a:r>
            <a:br>
              <a:rPr lang="da-DK" dirty="0" smtClean="0"/>
            </a:br>
            <a:r>
              <a:rPr lang="da-DK" dirty="0"/>
              <a:t/>
            </a:r>
            <a:br>
              <a:rPr lang="da-DK" dirty="0"/>
            </a:br>
            <a:r>
              <a:rPr lang="da-DK" dirty="0" smtClean="0"/>
              <a:t/>
            </a:r>
            <a:br>
              <a:rPr lang="da-DK" dirty="0" smtClean="0"/>
            </a:br>
            <a:r>
              <a:rPr lang="da-DK" sz="2700" dirty="0" smtClean="0"/>
              <a:t>Arbejdsgruppe: Dorte Vendelbo Jensen, Berit </a:t>
            </a:r>
            <a:r>
              <a:rPr lang="da-DK" sz="2700" dirty="0" err="1" smtClean="0"/>
              <a:t>Schiøttz</a:t>
            </a:r>
            <a:r>
              <a:rPr lang="da-DK" sz="2700" dirty="0" smtClean="0"/>
              <a:t>-Christensen, Merete </a:t>
            </a:r>
            <a:r>
              <a:rPr lang="da-DK" sz="2700" dirty="0" err="1" smtClean="0"/>
              <a:t>Hetland</a:t>
            </a:r>
            <a:r>
              <a:rPr lang="da-DK" sz="2700" dirty="0" smtClean="0"/>
              <a:t>, Kim Hørslev-Petersen</a:t>
            </a:r>
            <a:br>
              <a:rPr lang="da-DK" sz="2700" dirty="0" smtClean="0"/>
            </a:br>
            <a:r>
              <a:rPr lang="da-DK" sz="2700" dirty="0" smtClean="0"/>
              <a:t>Fremlagt på DRS forårsmøde 2014. </a:t>
            </a:r>
            <a:br>
              <a:rPr lang="da-DK" sz="2700" dirty="0" smtClean="0"/>
            </a:br>
            <a:r>
              <a:rPr lang="da-DK" sz="2700" dirty="0" smtClean="0"/>
              <a:t>Godkendt </a:t>
            </a:r>
            <a:r>
              <a:rPr lang="da-DK" sz="2700" dirty="0" err="1" smtClean="0"/>
              <a:t>DRSs</a:t>
            </a:r>
            <a:r>
              <a:rPr lang="da-DK" sz="2700" dirty="0" smtClean="0"/>
              <a:t> </a:t>
            </a:r>
            <a:r>
              <a:rPr lang="da-DK" sz="2700" dirty="0"/>
              <a:t>bestyrelse den 21. </a:t>
            </a:r>
            <a:r>
              <a:rPr lang="da-DK" sz="2700" dirty="0" smtClean="0"/>
              <a:t>august 2014</a:t>
            </a:r>
            <a:br>
              <a:rPr lang="da-DK" sz="2700" dirty="0" smtClean="0"/>
            </a:br>
            <a:r>
              <a:rPr lang="da-DK" sz="2700" dirty="0"/>
              <a:t/>
            </a:r>
            <a:br>
              <a:rPr lang="da-DK" sz="2700" dirty="0"/>
            </a:br>
            <a:endParaRPr lang="da-DK" sz="2700" dirty="0"/>
          </a:p>
        </p:txBody>
      </p:sp>
    </p:spTree>
    <p:extLst>
      <p:ext uri="{BB962C8B-B14F-4D97-AF65-F5344CB8AC3E}">
        <p14:creationId xmlns:p14="http://schemas.microsoft.com/office/powerpoint/2010/main" xmlns="" val="1774817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32656"/>
            <a:ext cx="7772400" cy="1470025"/>
          </a:xfrm>
        </p:spPr>
        <p:txBody>
          <a:bodyPr/>
          <a:lstStyle/>
          <a:p>
            <a:r>
              <a:rPr lang="da-DK" dirty="0"/>
              <a:t>Sygehistorie og </a:t>
            </a:r>
            <a:r>
              <a:rPr lang="da-DK" dirty="0" smtClean="0"/>
              <a:t>sygdomsaktivitet</a:t>
            </a:r>
            <a:endParaRPr lang="da-DK" dirty="0"/>
          </a:p>
        </p:txBody>
      </p:sp>
      <p:sp>
        <p:nvSpPr>
          <p:cNvPr id="3" name="Undertitel 2"/>
          <p:cNvSpPr>
            <a:spLocks noGrp="1"/>
          </p:cNvSpPr>
          <p:nvPr>
            <p:ph type="subTitle" idx="1"/>
          </p:nvPr>
        </p:nvSpPr>
        <p:spPr>
          <a:xfrm>
            <a:off x="395536" y="3573016"/>
            <a:ext cx="8568952" cy="2448272"/>
          </a:xfrm>
        </p:spPr>
        <p:txBody>
          <a:bodyPr>
            <a:normAutofit/>
          </a:bodyPr>
          <a:lstStyle/>
          <a:p>
            <a:pPr lvl="0"/>
            <a:r>
              <a:rPr lang="da-DK" sz="3600" dirty="0">
                <a:solidFill>
                  <a:schemeClr val="tx1"/>
                </a:solidFill>
              </a:rPr>
              <a:t>Behandlingsændring aktuelt ikke mulig</a:t>
            </a:r>
          </a:p>
          <a:p>
            <a:pPr lvl="0"/>
            <a:r>
              <a:rPr lang="da-DK" sz="3600" dirty="0">
                <a:solidFill>
                  <a:schemeClr val="tx1"/>
                </a:solidFill>
              </a:rPr>
              <a:t>Behandlingsmuligheder udtømt</a:t>
            </a:r>
          </a:p>
          <a:p>
            <a:r>
              <a:rPr lang="da-DK" sz="3600" dirty="0">
                <a:solidFill>
                  <a:schemeClr val="tx1"/>
                </a:solidFill>
              </a:rPr>
              <a:t>Pt ønsker ikke behandlingen ændret</a:t>
            </a:r>
          </a:p>
        </p:txBody>
      </p:sp>
    </p:spTree>
    <p:extLst>
      <p:ext uri="{BB962C8B-B14F-4D97-AF65-F5344CB8AC3E}">
        <p14:creationId xmlns:p14="http://schemas.microsoft.com/office/powerpoint/2010/main" xmlns="" val="853610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3" y="1844824"/>
            <a:ext cx="8784976" cy="4608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kstboks 1"/>
          <p:cNvSpPr txBox="1"/>
          <p:nvPr/>
        </p:nvSpPr>
        <p:spPr>
          <a:xfrm>
            <a:off x="683568" y="692696"/>
            <a:ext cx="7848872" cy="800219"/>
          </a:xfrm>
          <a:prstGeom prst="rect">
            <a:avLst/>
          </a:prstGeom>
          <a:noFill/>
        </p:spPr>
        <p:txBody>
          <a:bodyPr wrap="square" rtlCol="0">
            <a:spAutoFit/>
          </a:bodyPr>
          <a:lstStyle/>
          <a:p>
            <a:r>
              <a:rPr lang="da-DK" sz="2800" dirty="0" smtClean="0"/>
              <a:t>Kvalitetsindikatorer for patienter med leddegigt 2013 </a:t>
            </a:r>
            <a:r>
              <a:rPr lang="da-DK" dirty="0" smtClean="0"/>
              <a:t/>
            </a:r>
            <a:br>
              <a:rPr lang="da-DK" dirty="0" smtClean="0"/>
            </a:br>
            <a:endParaRPr lang="da-DK" dirty="0"/>
          </a:p>
        </p:txBody>
      </p:sp>
    </p:spTree>
    <p:extLst>
      <p:ext uri="{BB962C8B-B14F-4D97-AF65-F5344CB8AC3E}">
        <p14:creationId xmlns:p14="http://schemas.microsoft.com/office/powerpoint/2010/main" xmlns="" val="1170236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484784"/>
            <a:ext cx="8489689" cy="53012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kstboks 1"/>
          <p:cNvSpPr txBox="1"/>
          <p:nvPr/>
        </p:nvSpPr>
        <p:spPr>
          <a:xfrm>
            <a:off x="1763688" y="548680"/>
            <a:ext cx="5832648" cy="646331"/>
          </a:xfrm>
          <a:prstGeom prst="rect">
            <a:avLst/>
          </a:prstGeom>
          <a:noFill/>
        </p:spPr>
        <p:txBody>
          <a:bodyPr wrap="square" rtlCol="0">
            <a:spAutoFit/>
          </a:bodyPr>
          <a:lstStyle/>
          <a:p>
            <a:pPr algn="ctr"/>
            <a:r>
              <a:rPr lang="da-DK" sz="3600" dirty="0" smtClean="0"/>
              <a:t>Indikator opfyldelse</a:t>
            </a:r>
            <a:endParaRPr lang="da-DK" sz="3600" dirty="0"/>
          </a:p>
        </p:txBody>
      </p:sp>
    </p:spTree>
    <p:extLst>
      <p:ext uri="{BB962C8B-B14F-4D97-AF65-F5344CB8AC3E}">
        <p14:creationId xmlns:p14="http://schemas.microsoft.com/office/powerpoint/2010/main" xmlns="" val="3789720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340767"/>
            <a:ext cx="8712968" cy="5515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kstboks 1"/>
          <p:cNvSpPr txBox="1"/>
          <p:nvPr/>
        </p:nvSpPr>
        <p:spPr>
          <a:xfrm>
            <a:off x="179512" y="116632"/>
            <a:ext cx="8712968" cy="1077218"/>
          </a:xfrm>
          <a:prstGeom prst="rect">
            <a:avLst/>
          </a:prstGeom>
          <a:noFill/>
        </p:spPr>
        <p:txBody>
          <a:bodyPr wrap="square" rtlCol="0">
            <a:spAutoFit/>
          </a:bodyPr>
          <a:lstStyle/>
          <a:p>
            <a:pPr algn="ctr"/>
            <a:r>
              <a:rPr lang="da-DK" sz="2400" b="1" dirty="0" smtClean="0"/>
              <a:t>75%  af (de registrerede) RA patienter i DMARD har DAS28&lt;3.2</a:t>
            </a:r>
          </a:p>
          <a:p>
            <a:pPr algn="ctr"/>
            <a:r>
              <a:rPr lang="da-DK" sz="2000" dirty="0" smtClean="0"/>
              <a:t>(70% blandt de biologiske behandlede patienter)</a:t>
            </a:r>
          </a:p>
          <a:p>
            <a:pPr algn="ctr"/>
            <a:r>
              <a:rPr lang="da-DK" sz="2000" dirty="0" smtClean="0"/>
              <a:t>(2013)</a:t>
            </a:r>
            <a:endParaRPr lang="da-DK" sz="2000" dirty="0"/>
          </a:p>
        </p:txBody>
      </p:sp>
    </p:spTree>
    <p:extLst>
      <p:ext uri="{BB962C8B-B14F-4D97-AF65-F5344CB8AC3E}">
        <p14:creationId xmlns:p14="http://schemas.microsoft.com/office/powerpoint/2010/main" xmlns="" val="3617909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Det ser meget godt ud</a:t>
            </a:r>
            <a:endParaRPr lang="da-DK" dirty="0"/>
          </a:p>
        </p:txBody>
      </p:sp>
    </p:spTree>
    <p:extLst>
      <p:ext uri="{BB962C8B-B14F-4D97-AF65-F5344CB8AC3E}">
        <p14:creationId xmlns:p14="http://schemas.microsoft.com/office/powerpoint/2010/main" xmlns="" val="1434962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Det ser meget godt ud</a:t>
            </a:r>
            <a:endParaRPr lang="da-DK" dirty="0"/>
          </a:p>
        </p:txBody>
      </p:sp>
      <p:sp>
        <p:nvSpPr>
          <p:cNvPr id="3" name="Undertitel 2"/>
          <p:cNvSpPr>
            <a:spLocks noGrp="1"/>
          </p:cNvSpPr>
          <p:nvPr>
            <p:ph type="subTitle" idx="1"/>
          </p:nvPr>
        </p:nvSpPr>
        <p:spPr/>
        <p:txBody>
          <a:bodyPr>
            <a:normAutofit/>
          </a:bodyPr>
          <a:lstStyle/>
          <a:p>
            <a:r>
              <a:rPr lang="da-DK" sz="6000" dirty="0" smtClean="0">
                <a:solidFill>
                  <a:schemeClr val="tx1"/>
                </a:solidFill>
              </a:rPr>
              <a:t>MEN</a:t>
            </a:r>
            <a:endParaRPr lang="da-DK" sz="6000" dirty="0">
              <a:solidFill>
                <a:schemeClr val="tx1"/>
              </a:solidFill>
            </a:endParaRPr>
          </a:p>
        </p:txBody>
      </p:sp>
    </p:spTree>
    <p:extLst>
      <p:ext uri="{BB962C8B-B14F-4D97-AF65-F5344CB8AC3E}">
        <p14:creationId xmlns:p14="http://schemas.microsoft.com/office/powerpoint/2010/main" xmlns="" val="3433969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1403648" y="404664"/>
            <a:ext cx="6400800" cy="6048672"/>
          </a:xfrm>
        </p:spPr>
        <p:txBody>
          <a:bodyPr>
            <a:normAutofit fontScale="25000" lnSpcReduction="20000"/>
          </a:bodyPr>
          <a:lstStyle/>
          <a:p>
            <a:pPr algn="l"/>
            <a:r>
              <a:rPr lang="da-DK" sz="11200" dirty="0" smtClean="0">
                <a:solidFill>
                  <a:schemeClr val="tx1"/>
                </a:solidFill>
              </a:rPr>
              <a:t>Underrapportering af DMARD behandling </a:t>
            </a:r>
          </a:p>
          <a:p>
            <a:pPr algn="l"/>
            <a:endParaRPr lang="da-DK" sz="11200" dirty="0">
              <a:solidFill>
                <a:schemeClr val="tx1"/>
              </a:solidFill>
            </a:endParaRPr>
          </a:p>
          <a:p>
            <a:pPr algn="l"/>
            <a:r>
              <a:rPr lang="da-DK" sz="11200" dirty="0" smtClean="0">
                <a:solidFill>
                  <a:schemeClr val="tx1"/>
                </a:solidFill>
              </a:rPr>
              <a:t>			DMARD</a:t>
            </a:r>
            <a:r>
              <a:rPr lang="da-DK" sz="11200" dirty="0">
                <a:solidFill>
                  <a:schemeClr val="tx1"/>
                </a:solidFill>
              </a:rPr>
              <a:t>   </a:t>
            </a:r>
            <a:r>
              <a:rPr lang="da-DK" sz="11200" dirty="0" smtClean="0">
                <a:solidFill>
                  <a:schemeClr val="tx1"/>
                </a:solidFill>
              </a:rPr>
              <a:t>	BIO</a:t>
            </a:r>
          </a:p>
          <a:p>
            <a:pPr algn="l"/>
            <a:endParaRPr lang="da-DK" sz="11200" dirty="0" smtClean="0">
              <a:solidFill>
                <a:schemeClr val="tx1"/>
              </a:solidFill>
            </a:endParaRPr>
          </a:p>
          <a:p>
            <a:pPr algn="l"/>
            <a:r>
              <a:rPr lang="da-DK" sz="8000" dirty="0" smtClean="0">
                <a:solidFill>
                  <a:schemeClr val="tx1"/>
                </a:solidFill>
              </a:rPr>
              <a:t>Danmark</a:t>
            </a:r>
            <a:r>
              <a:rPr lang="da-DK" sz="8000" dirty="0">
                <a:solidFill>
                  <a:schemeClr val="tx1"/>
                </a:solidFill>
              </a:rPr>
              <a:t>         </a:t>
            </a:r>
            <a:r>
              <a:rPr lang="da-DK" sz="8000" dirty="0" smtClean="0">
                <a:solidFill>
                  <a:schemeClr val="tx1"/>
                </a:solidFill>
              </a:rPr>
              <a:t>		8474</a:t>
            </a:r>
            <a:r>
              <a:rPr lang="da-DK" sz="8000" dirty="0">
                <a:solidFill>
                  <a:schemeClr val="tx1"/>
                </a:solidFill>
              </a:rPr>
              <a:t>    </a:t>
            </a:r>
            <a:r>
              <a:rPr lang="da-DK" sz="8000" dirty="0" smtClean="0">
                <a:solidFill>
                  <a:schemeClr val="tx1"/>
                </a:solidFill>
              </a:rPr>
              <a:t>		4208 	(33%)</a:t>
            </a:r>
          </a:p>
          <a:p>
            <a:pPr algn="l"/>
            <a:endParaRPr lang="da-DK" sz="8000" dirty="0" smtClean="0">
              <a:solidFill>
                <a:schemeClr val="tx1"/>
              </a:solidFill>
            </a:endParaRPr>
          </a:p>
          <a:p>
            <a:pPr algn="l"/>
            <a:r>
              <a:rPr lang="da-DK" sz="8000" dirty="0" smtClean="0">
                <a:solidFill>
                  <a:schemeClr val="tx1"/>
                </a:solidFill>
              </a:rPr>
              <a:t>Hovedstaden</a:t>
            </a:r>
            <a:r>
              <a:rPr lang="da-DK" sz="8000" dirty="0">
                <a:solidFill>
                  <a:schemeClr val="tx1"/>
                </a:solidFill>
              </a:rPr>
              <a:t>             </a:t>
            </a:r>
            <a:r>
              <a:rPr lang="da-DK" sz="8000" dirty="0" smtClean="0">
                <a:solidFill>
                  <a:schemeClr val="tx1"/>
                </a:solidFill>
              </a:rPr>
              <a:t>	1811</a:t>
            </a:r>
            <a:r>
              <a:rPr lang="da-DK" sz="8000" dirty="0">
                <a:solidFill>
                  <a:schemeClr val="tx1"/>
                </a:solidFill>
              </a:rPr>
              <a:t>    </a:t>
            </a:r>
            <a:r>
              <a:rPr lang="da-DK" sz="8000" dirty="0" smtClean="0">
                <a:solidFill>
                  <a:schemeClr val="tx1"/>
                </a:solidFill>
              </a:rPr>
              <a:t>		1292	(42%)</a:t>
            </a:r>
          </a:p>
          <a:p>
            <a:pPr algn="l"/>
            <a:r>
              <a:rPr lang="da-DK" sz="8000" dirty="0" smtClean="0">
                <a:solidFill>
                  <a:schemeClr val="tx1"/>
                </a:solidFill>
              </a:rPr>
              <a:t>Sjælland</a:t>
            </a:r>
            <a:r>
              <a:rPr lang="da-DK" sz="8000" dirty="0">
                <a:solidFill>
                  <a:schemeClr val="tx1"/>
                </a:solidFill>
              </a:rPr>
              <a:t>                </a:t>
            </a:r>
            <a:r>
              <a:rPr lang="da-DK" sz="8000" dirty="0" smtClean="0">
                <a:solidFill>
                  <a:schemeClr val="tx1"/>
                </a:solidFill>
              </a:rPr>
              <a:t>		  500</a:t>
            </a:r>
            <a:r>
              <a:rPr lang="da-DK" sz="8000" dirty="0">
                <a:solidFill>
                  <a:schemeClr val="tx1"/>
                </a:solidFill>
              </a:rPr>
              <a:t>     </a:t>
            </a:r>
            <a:r>
              <a:rPr lang="da-DK" sz="8000" dirty="0" smtClean="0">
                <a:solidFill>
                  <a:schemeClr val="tx1"/>
                </a:solidFill>
              </a:rPr>
              <a:t>		  717	(59%)</a:t>
            </a:r>
            <a:endParaRPr lang="da-DK" sz="8000" dirty="0">
              <a:solidFill>
                <a:schemeClr val="tx1"/>
              </a:solidFill>
            </a:endParaRPr>
          </a:p>
          <a:p>
            <a:pPr algn="l"/>
            <a:r>
              <a:rPr lang="da-DK" sz="8000" dirty="0">
                <a:solidFill>
                  <a:schemeClr val="tx1"/>
                </a:solidFill>
              </a:rPr>
              <a:t>Syddanmark              </a:t>
            </a:r>
            <a:r>
              <a:rPr lang="da-DK" sz="8000" dirty="0" smtClean="0">
                <a:solidFill>
                  <a:schemeClr val="tx1"/>
                </a:solidFill>
              </a:rPr>
              <a:t>	2182		1035 	(32%)</a:t>
            </a:r>
          </a:p>
          <a:p>
            <a:pPr algn="l"/>
            <a:r>
              <a:rPr lang="da-DK" sz="8000" dirty="0" smtClean="0">
                <a:solidFill>
                  <a:schemeClr val="tx1"/>
                </a:solidFill>
              </a:rPr>
              <a:t>Midtjylland</a:t>
            </a:r>
            <a:r>
              <a:rPr lang="da-DK" sz="8000" dirty="0">
                <a:solidFill>
                  <a:schemeClr val="tx1"/>
                </a:solidFill>
              </a:rPr>
              <a:t>             </a:t>
            </a:r>
            <a:r>
              <a:rPr lang="da-DK" sz="8000" dirty="0" smtClean="0">
                <a:solidFill>
                  <a:schemeClr val="tx1"/>
                </a:solidFill>
              </a:rPr>
              <a:t>	1685</a:t>
            </a:r>
            <a:r>
              <a:rPr lang="da-DK" sz="8000" dirty="0">
                <a:solidFill>
                  <a:schemeClr val="tx1"/>
                </a:solidFill>
              </a:rPr>
              <a:t>    </a:t>
            </a:r>
            <a:r>
              <a:rPr lang="da-DK" sz="8000" dirty="0" smtClean="0">
                <a:solidFill>
                  <a:schemeClr val="tx1"/>
                </a:solidFill>
              </a:rPr>
              <a:t>		  809	(32%)</a:t>
            </a:r>
            <a:endParaRPr lang="da-DK" sz="8000" dirty="0">
              <a:solidFill>
                <a:schemeClr val="tx1"/>
              </a:solidFill>
            </a:endParaRPr>
          </a:p>
          <a:p>
            <a:pPr algn="l"/>
            <a:r>
              <a:rPr lang="da-DK" sz="8000" dirty="0">
                <a:solidFill>
                  <a:schemeClr val="tx1"/>
                </a:solidFill>
              </a:rPr>
              <a:t>Nordjylland             </a:t>
            </a:r>
            <a:r>
              <a:rPr lang="da-DK" sz="8000" dirty="0" smtClean="0">
                <a:solidFill>
                  <a:schemeClr val="tx1"/>
                </a:solidFill>
              </a:rPr>
              <a:t>	1281</a:t>
            </a:r>
            <a:r>
              <a:rPr lang="da-DK" sz="8000" dirty="0">
                <a:solidFill>
                  <a:schemeClr val="tx1"/>
                </a:solidFill>
              </a:rPr>
              <a:t>    </a:t>
            </a:r>
            <a:r>
              <a:rPr lang="da-DK" sz="8000" dirty="0" smtClean="0">
                <a:solidFill>
                  <a:schemeClr val="tx1"/>
                </a:solidFill>
              </a:rPr>
              <a:t>		  355	(22%)</a:t>
            </a:r>
          </a:p>
          <a:p>
            <a:pPr algn="l"/>
            <a:endParaRPr lang="da-DK" sz="8000" dirty="0">
              <a:solidFill>
                <a:schemeClr val="tx1"/>
              </a:solidFill>
            </a:endParaRPr>
          </a:p>
          <a:p>
            <a:pPr algn="l"/>
            <a:r>
              <a:rPr lang="da-DK" sz="8000" dirty="0" smtClean="0">
                <a:solidFill>
                  <a:schemeClr val="tx1"/>
                </a:solidFill>
              </a:rPr>
              <a:t>De største provinsafdelinger:</a:t>
            </a:r>
          </a:p>
          <a:p>
            <a:pPr algn="l"/>
            <a:endParaRPr lang="da-DK" sz="8000" dirty="0" smtClean="0">
              <a:solidFill>
                <a:schemeClr val="tx1"/>
              </a:solidFill>
            </a:endParaRPr>
          </a:p>
          <a:p>
            <a:pPr algn="l"/>
            <a:r>
              <a:rPr lang="da-DK" sz="8000" dirty="0" smtClean="0">
                <a:solidFill>
                  <a:schemeClr val="tx1"/>
                </a:solidFill>
              </a:rPr>
              <a:t>Hjørring                		  854     		  206       (19%)</a:t>
            </a:r>
          </a:p>
          <a:p>
            <a:pPr algn="l"/>
            <a:r>
              <a:rPr lang="da-DK" sz="8000" dirty="0" smtClean="0">
                <a:solidFill>
                  <a:schemeClr val="tx1"/>
                </a:solidFill>
              </a:rPr>
              <a:t>Gråsten        		  769     		  250    	(25%)</a:t>
            </a:r>
          </a:p>
          <a:p>
            <a:pPr algn="l"/>
            <a:r>
              <a:rPr lang="da-DK" sz="8000" dirty="0" smtClean="0">
                <a:solidFill>
                  <a:schemeClr val="tx1"/>
                </a:solidFill>
              </a:rPr>
              <a:t>Silkeborg               		  741     		  188       (20%)</a:t>
            </a:r>
          </a:p>
          <a:p>
            <a:pPr algn="l"/>
            <a:endParaRPr lang="da-DK" sz="8000" dirty="0" smtClean="0">
              <a:solidFill>
                <a:schemeClr val="tx1"/>
              </a:solidFill>
            </a:endParaRPr>
          </a:p>
          <a:p>
            <a:pPr algn="l"/>
            <a:r>
              <a:rPr lang="da-DK" sz="8000" dirty="0" smtClean="0">
                <a:solidFill>
                  <a:schemeClr val="tx1"/>
                </a:solidFill>
              </a:rPr>
              <a:t>10 afdelinger har mere end 40% i Bio behandling</a:t>
            </a:r>
            <a:endParaRPr lang="da-DK" sz="8000" dirty="0">
              <a:solidFill>
                <a:schemeClr val="tx1"/>
              </a:solidFill>
            </a:endParaRPr>
          </a:p>
          <a:p>
            <a:pPr algn="l"/>
            <a:endParaRPr lang="da-DK" sz="8000" dirty="0" smtClean="0"/>
          </a:p>
          <a:p>
            <a:pPr algn="l"/>
            <a:endParaRPr lang="da-DK" sz="5600" dirty="0"/>
          </a:p>
          <a:p>
            <a:pPr algn="l"/>
            <a:endParaRPr lang="da-DK" sz="5600" dirty="0"/>
          </a:p>
        </p:txBody>
      </p:sp>
    </p:spTree>
    <p:extLst>
      <p:ext uri="{BB962C8B-B14F-4D97-AF65-F5344CB8AC3E}">
        <p14:creationId xmlns:p14="http://schemas.microsoft.com/office/powerpoint/2010/main" xmlns="" val="624934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1403648" y="1196752"/>
            <a:ext cx="6400800" cy="5256584"/>
          </a:xfrm>
        </p:spPr>
        <p:txBody>
          <a:bodyPr>
            <a:normAutofit fontScale="85000" lnSpcReduction="20000"/>
          </a:bodyPr>
          <a:lstStyle/>
          <a:p>
            <a:r>
              <a:rPr lang="da-DK" sz="5100" dirty="0" smtClean="0">
                <a:solidFill>
                  <a:schemeClr val="tx1"/>
                </a:solidFill>
              </a:rPr>
              <a:t>Underrapportering </a:t>
            </a:r>
          </a:p>
          <a:p>
            <a:r>
              <a:rPr lang="da-DK" sz="5100" dirty="0" smtClean="0">
                <a:solidFill>
                  <a:schemeClr val="tx1"/>
                </a:solidFill>
              </a:rPr>
              <a:t>af DMARD behandling </a:t>
            </a:r>
          </a:p>
          <a:p>
            <a:endParaRPr lang="da-DK" sz="3600" dirty="0" smtClean="0"/>
          </a:p>
          <a:p>
            <a:r>
              <a:rPr lang="da-DK" sz="3600" dirty="0" smtClean="0">
                <a:solidFill>
                  <a:schemeClr val="tx1"/>
                </a:solidFill>
              </a:rPr>
              <a:t>Rapporterer vi fordi vi skal </a:t>
            </a:r>
          </a:p>
          <a:p>
            <a:r>
              <a:rPr lang="da-DK" sz="3600" dirty="0" smtClean="0">
                <a:solidFill>
                  <a:schemeClr val="tx1"/>
                </a:solidFill>
              </a:rPr>
              <a:t>eller</a:t>
            </a:r>
          </a:p>
          <a:p>
            <a:r>
              <a:rPr lang="da-DK" sz="3600" dirty="0" smtClean="0">
                <a:solidFill>
                  <a:schemeClr val="tx1"/>
                </a:solidFill>
              </a:rPr>
              <a:t> fordi det hjælper patienterne </a:t>
            </a:r>
          </a:p>
          <a:p>
            <a:r>
              <a:rPr lang="da-DK" sz="3600" dirty="0" smtClean="0">
                <a:solidFill>
                  <a:schemeClr val="tx1"/>
                </a:solidFill>
              </a:rPr>
              <a:t>(og os i vores hverdag)?</a:t>
            </a:r>
            <a:endParaRPr lang="da-DK" sz="3600" dirty="0">
              <a:solidFill>
                <a:schemeClr val="tx1"/>
              </a:solidFill>
            </a:endParaRPr>
          </a:p>
          <a:p>
            <a:pPr algn="l"/>
            <a:r>
              <a:rPr lang="da-DK" sz="11200" dirty="0" smtClean="0">
                <a:solidFill>
                  <a:schemeClr val="tx1"/>
                </a:solidFill>
              </a:rPr>
              <a:t>		</a:t>
            </a:r>
            <a:endParaRPr lang="da-DK" sz="5600" dirty="0">
              <a:solidFill>
                <a:schemeClr val="tx1"/>
              </a:solidFill>
            </a:endParaRPr>
          </a:p>
          <a:p>
            <a:pPr algn="l"/>
            <a:endParaRPr lang="da-DK" sz="5600" dirty="0">
              <a:solidFill>
                <a:schemeClr val="tx1"/>
              </a:solidFill>
            </a:endParaRPr>
          </a:p>
        </p:txBody>
      </p:sp>
    </p:spTree>
    <p:extLst>
      <p:ext uri="{BB962C8B-B14F-4D97-AF65-F5344CB8AC3E}">
        <p14:creationId xmlns:p14="http://schemas.microsoft.com/office/powerpoint/2010/main" xmlns="" val="79101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518815"/>
            <a:ext cx="8856984" cy="1470025"/>
          </a:xfrm>
        </p:spPr>
        <p:txBody>
          <a:bodyPr>
            <a:normAutofit fontScale="90000"/>
          </a:bodyPr>
          <a:lstStyle/>
          <a:p>
            <a:r>
              <a:rPr lang="da-DK" sz="2400" dirty="0" smtClean="0"/>
              <a:t>Dansk reumatologisk Selskabs guidelines (2012):</a:t>
            </a:r>
            <a:br>
              <a:rPr lang="da-DK" sz="2400" dirty="0" smtClean="0"/>
            </a:br>
            <a:r>
              <a:rPr lang="da-DK" sz="2400" dirty="0" smtClean="0"/>
              <a:t>Formålet </a:t>
            </a:r>
            <a:r>
              <a:rPr lang="da-DK" sz="2400" dirty="0"/>
              <a:t>med den farmakologiske behandling af RA er at opnå tidlig, komplet og vedvarende sygdomsmodifikation med et minimum af medicinbivirkninger og en i øvrigt rationel udnyttelse af sundhedsressourcer. </a:t>
            </a:r>
          </a:p>
        </p:txBody>
      </p:sp>
      <p:sp>
        <p:nvSpPr>
          <p:cNvPr id="3" name="Undertitel 2"/>
          <p:cNvSpPr>
            <a:spLocks noGrp="1"/>
          </p:cNvSpPr>
          <p:nvPr>
            <p:ph type="subTitle" idx="1"/>
          </p:nvPr>
        </p:nvSpPr>
        <p:spPr>
          <a:xfrm>
            <a:off x="0" y="2276872"/>
            <a:ext cx="9144000" cy="4392488"/>
          </a:xfrm>
        </p:spPr>
        <p:txBody>
          <a:bodyPr>
            <a:normAutofit fontScale="70000" lnSpcReduction="20000"/>
          </a:bodyPr>
          <a:lstStyle/>
          <a:p>
            <a:r>
              <a:rPr lang="da-DK" dirty="0"/>
              <a:t>	</a:t>
            </a:r>
            <a:endParaRPr lang="da-DK" dirty="0" smtClean="0"/>
          </a:p>
          <a:p>
            <a:r>
              <a:rPr lang="da-DK" dirty="0" smtClean="0"/>
              <a:t>DRS </a:t>
            </a:r>
            <a:r>
              <a:rPr lang="da-DK" dirty="0"/>
              <a:t>definerer optimal sygdomsmodifikation som ”</a:t>
            </a:r>
            <a:r>
              <a:rPr lang="da-DK" dirty="0" err="1"/>
              <a:t>remission</a:t>
            </a:r>
            <a:r>
              <a:rPr lang="da-DK" dirty="0" smtClean="0"/>
              <a:t>”.</a:t>
            </a:r>
          </a:p>
          <a:p>
            <a:r>
              <a:rPr lang="da-DK" dirty="0" smtClean="0">
                <a:solidFill>
                  <a:schemeClr val="tx1"/>
                </a:solidFill>
              </a:rPr>
              <a:t>Dokumenteret </a:t>
            </a:r>
            <a:r>
              <a:rPr lang="da-DK" dirty="0">
                <a:solidFill>
                  <a:schemeClr val="tx1"/>
                </a:solidFill>
              </a:rPr>
              <a:t>og varigt fravær af ethvert symptom eller tegn på aktiv sygdom</a:t>
            </a:r>
            <a:r>
              <a:rPr lang="da-DK" dirty="0"/>
              <a:t>. </a:t>
            </a:r>
            <a:endParaRPr lang="da-DK" dirty="0" smtClean="0"/>
          </a:p>
          <a:p>
            <a:r>
              <a:rPr lang="da-DK" dirty="0" smtClean="0"/>
              <a:t>DAS28-crp </a:t>
            </a:r>
            <a:r>
              <a:rPr lang="da-DK" dirty="0"/>
              <a:t>score er </a:t>
            </a:r>
            <a:r>
              <a:rPr lang="da-DK" dirty="0" smtClean="0"/>
              <a:t>stabilt &lt;2,6, SDAI </a:t>
            </a:r>
            <a:r>
              <a:rPr lang="da-DK" dirty="0"/>
              <a:t>≤ 3,3 eller </a:t>
            </a:r>
            <a:r>
              <a:rPr lang="da-DK" dirty="0" smtClean="0"/>
              <a:t>ACR/EULAR </a:t>
            </a:r>
            <a:r>
              <a:rPr lang="da-DK" dirty="0" err="1" smtClean="0"/>
              <a:t>remission</a:t>
            </a:r>
            <a:r>
              <a:rPr lang="da-DK" dirty="0" smtClean="0"/>
              <a:t> med </a:t>
            </a:r>
            <a:r>
              <a:rPr lang="da-DK" dirty="0"/>
              <a:t>alle </a:t>
            </a:r>
            <a:r>
              <a:rPr lang="da-DK" dirty="0" smtClean="0"/>
              <a:t>≤ </a:t>
            </a:r>
            <a:r>
              <a:rPr lang="da-DK" dirty="0"/>
              <a:t>1: Hævede led (ud af 28), ømme led (ud af 28), CRP (mg/dl) og </a:t>
            </a:r>
            <a:r>
              <a:rPr lang="da-DK" dirty="0" err="1"/>
              <a:t>PtGH</a:t>
            </a:r>
            <a:r>
              <a:rPr lang="da-DK" dirty="0"/>
              <a:t> (0-10</a:t>
            </a:r>
            <a:r>
              <a:rPr lang="da-DK" dirty="0" smtClean="0"/>
              <a:t>). </a:t>
            </a:r>
          </a:p>
          <a:p>
            <a:r>
              <a:rPr lang="da-DK" dirty="0" smtClean="0"/>
              <a:t>OG</a:t>
            </a:r>
          </a:p>
          <a:p>
            <a:r>
              <a:rPr lang="da-DK" dirty="0" smtClean="0">
                <a:solidFill>
                  <a:schemeClr val="tx1"/>
                </a:solidFill>
              </a:rPr>
              <a:t>Sygdommen </a:t>
            </a:r>
            <a:r>
              <a:rPr lang="da-DK" dirty="0">
                <a:solidFill>
                  <a:schemeClr val="tx1"/>
                </a:solidFill>
              </a:rPr>
              <a:t>forløber radiologisk enten non-</a:t>
            </a:r>
            <a:r>
              <a:rPr lang="da-DK" dirty="0" err="1">
                <a:solidFill>
                  <a:schemeClr val="tx1"/>
                </a:solidFill>
              </a:rPr>
              <a:t>erosivt</a:t>
            </a:r>
            <a:r>
              <a:rPr lang="da-DK" dirty="0">
                <a:solidFill>
                  <a:schemeClr val="tx1"/>
                </a:solidFill>
              </a:rPr>
              <a:t> </a:t>
            </a:r>
            <a:r>
              <a:rPr lang="da-DK" dirty="0" smtClean="0">
                <a:solidFill>
                  <a:schemeClr val="tx1"/>
                </a:solidFill>
              </a:rPr>
              <a:t>eller non-progressivt</a:t>
            </a:r>
            <a:r>
              <a:rPr lang="da-DK" dirty="0" smtClean="0"/>
              <a:t>.</a:t>
            </a:r>
          </a:p>
          <a:p>
            <a:r>
              <a:rPr lang="da-DK" dirty="0" smtClean="0"/>
              <a:t> </a:t>
            </a:r>
            <a:r>
              <a:rPr lang="da-DK" dirty="0"/>
              <a:t>En </a:t>
            </a:r>
            <a:r>
              <a:rPr lang="da-DK" dirty="0" smtClean="0"/>
              <a:t>andel opnår</a:t>
            </a:r>
            <a:r>
              <a:rPr lang="da-DK" dirty="0"/>
              <a:t>, trods en ihærdig behandlingsindsats, aldrig varig </a:t>
            </a:r>
            <a:r>
              <a:rPr lang="da-DK" dirty="0" err="1" smtClean="0"/>
              <a:t>remission</a:t>
            </a:r>
            <a:r>
              <a:rPr lang="da-DK" dirty="0"/>
              <a:t>:</a:t>
            </a:r>
            <a:r>
              <a:rPr lang="da-DK" dirty="0" smtClean="0"/>
              <a:t> For </a:t>
            </a:r>
            <a:r>
              <a:rPr lang="da-DK" dirty="0"/>
              <a:t>disse patienter vil </a:t>
            </a:r>
            <a:r>
              <a:rPr lang="da-DK" dirty="0" smtClean="0"/>
              <a:t>måles være stabil </a:t>
            </a:r>
            <a:r>
              <a:rPr lang="da-DK" dirty="0"/>
              <a:t>lav sygdomsaktivitet (DAS28-crp &lt;3,2) </a:t>
            </a:r>
            <a:r>
              <a:rPr lang="da-DK" dirty="0" smtClean="0"/>
              <a:t>under </a:t>
            </a:r>
            <a:r>
              <a:rPr lang="da-DK" dirty="0"/>
              <a:t>forudsætning af, at der ikke udvikles nye radiologiske skader. 	</a:t>
            </a:r>
          </a:p>
          <a:p>
            <a:endParaRPr lang="da-DK" dirty="0"/>
          </a:p>
          <a:p>
            <a:endParaRPr lang="da-DK" dirty="0"/>
          </a:p>
        </p:txBody>
      </p:sp>
    </p:spTree>
    <p:extLst>
      <p:ext uri="{BB962C8B-B14F-4D97-AF65-F5344CB8AC3E}">
        <p14:creationId xmlns:p14="http://schemas.microsoft.com/office/powerpoint/2010/main" xmlns="" val="1578606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3284985"/>
            <a:ext cx="7772400" cy="864096"/>
          </a:xfrm>
        </p:spPr>
        <p:txBody>
          <a:bodyPr>
            <a:normAutofit/>
          </a:bodyPr>
          <a:lstStyle/>
          <a:p>
            <a:r>
              <a:rPr lang="da-DK" sz="2400" dirty="0" smtClean="0"/>
              <a:t>Kvalitetsindikatorer for patienter med leddegigt 2013.</a:t>
            </a:r>
            <a:endParaRPr lang="da-DK" sz="2400" dirty="0"/>
          </a:p>
        </p:txBody>
      </p:sp>
      <p:sp>
        <p:nvSpPr>
          <p:cNvPr id="3" name="Undertitel 2"/>
          <p:cNvSpPr>
            <a:spLocks noGrp="1"/>
          </p:cNvSpPr>
          <p:nvPr>
            <p:ph type="subTitle" idx="1"/>
          </p:nvPr>
        </p:nvSpPr>
        <p:spPr>
          <a:xfrm>
            <a:off x="1362329" y="4293096"/>
            <a:ext cx="6400800" cy="2328664"/>
          </a:xfrm>
        </p:spPr>
        <p:txBody>
          <a:bodyPr>
            <a:normAutofit fontScale="85000" lnSpcReduction="10000"/>
          </a:bodyPr>
          <a:lstStyle/>
          <a:p>
            <a:r>
              <a:rPr lang="da-DK" dirty="0" smtClean="0">
                <a:solidFill>
                  <a:schemeClr val="tx1"/>
                </a:solidFill>
              </a:rPr>
              <a:t>Er ikke anvendelige ved en differentieret,</a:t>
            </a:r>
          </a:p>
          <a:p>
            <a:r>
              <a:rPr lang="da-DK" dirty="0" smtClean="0">
                <a:solidFill>
                  <a:schemeClr val="tx1"/>
                </a:solidFill>
              </a:rPr>
              <a:t> målrettet behandlingsstrategi, </a:t>
            </a:r>
          </a:p>
          <a:p>
            <a:r>
              <a:rPr lang="da-DK" dirty="0" smtClean="0">
                <a:solidFill>
                  <a:schemeClr val="tx1"/>
                </a:solidFill>
              </a:rPr>
              <a:t>hvis målet er </a:t>
            </a:r>
          </a:p>
          <a:p>
            <a:r>
              <a:rPr lang="da-DK" dirty="0" err="1" smtClean="0">
                <a:solidFill>
                  <a:schemeClr val="tx1"/>
                </a:solidFill>
              </a:rPr>
              <a:t>remission</a:t>
            </a:r>
            <a:r>
              <a:rPr lang="da-DK" dirty="0" smtClean="0">
                <a:solidFill>
                  <a:schemeClr val="tx1"/>
                </a:solidFill>
              </a:rPr>
              <a:t> eller lav sygdomsaktivitet </a:t>
            </a:r>
          </a:p>
          <a:p>
            <a:r>
              <a:rPr lang="da-DK" dirty="0" smtClean="0">
                <a:solidFill>
                  <a:schemeClr val="tx1"/>
                </a:solidFill>
              </a:rPr>
              <a:t>med en non-</a:t>
            </a:r>
            <a:r>
              <a:rPr lang="da-DK" dirty="0" err="1" smtClean="0">
                <a:solidFill>
                  <a:schemeClr val="tx1"/>
                </a:solidFill>
              </a:rPr>
              <a:t>erosivt</a:t>
            </a:r>
            <a:r>
              <a:rPr lang="da-DK" dirty="0" smtClean="0">
                <a:solidFill>
                  <a:schemeClr val="tx1"/>
                </a:solidFill>
              </a:rPr>
              <a:t>, non-progressivt forløb.</a:t>
            </a:r>
            <a:endParaRPr lang="da-DK" dirty="0">
              <a:solidFill>
                <a:schemeClr val="tx1"/>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0241" y="116632"/>
            <a:ext cx="8784976" cy="29523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52489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32656"/>
            <a:ext cx="7772400" cy="1470025"/>
          </a:xfrm>
        </p:spPr>
        <p:txBody>
          <a:bodyPr/>
          <a:lstStyle/>
          <a:p>
            <a:r>
              <a:rPr lang="da-DK" dirty="0"/>
              <a:t>Sygehistorie og </a:t>
            </a:r>
            <a:r>
              <a:rPr lang="da-DK" dirty="0" smtClean="0"/>
              <a:t>sygdomsaktivitet</a:t>
            </a:r>
            <a:br>
              <a:rPr lang="da-DK" dirty="0" smtClean="0"/>
            </a:br>
            <a:endParaRPr lang="da-DK" dirty="0"/>
          </a:p>
        </p:txBody>
      </p:sp>
      <p:sp>
        <p:nvSpPr>
          <p:cNvPr id="3" name="Undertitel 2"/>
          <p:cNvSpPr>
            <a:spLocks noGrp="1"/>
          </p:cNvSpPr>
          <p:nvPr>
            <p:ph type="subTitle" idx="1"/>
          </p:nvPr>
        </p:nvSpPr>
        <p:spPr>
          <a:xfrm>
            <a:off x="395536" y="2420888"/>
            <a:ext cx="8568952" cy="4104456"/>
          </a:xfrm>
        </p:spPr>
        <p:txBody>
          <a:bodyPr>
            <a:normAutofit/>
          </a:bodyPr>
          <a:lstStyle/>
          <a:p>
            <a:pPr algn="l"/>
            <a:r>
              <a:rPr lang="da-DK" dirty="0" smtClean="0">
                <a:solidFill>
                  <a:schemeClr val="tx1"/>
                </a:solidFill>
              </a:rPr>
              <a:t>Behandlingsmål</a:t>
            </a:r>
            <a:endParaRPr lang="da-DK" dirty="0">
              <a:solidFill>
                <a:schemeClr val="tx1"/>
              </a:solidFill>
            </a:endParaRPr>
          </a:p>
          <a:p>
            <a:pPr algn="l"/>
            <a:r>
              <a:rPr lang="da-DK" dirty="0" smtClean="0">
                <a:solidFill>
                  <a:schemeClr val="tx1"/>
                </a:solidFill>
              </a:rPr>
              <a:t>Behandling</a:t>
            </a:r>
          </a:p>
          <a:p>
            <a:pPr algn="l"/>
            <a:r>
              <a:rPr lang="da-DK" dirty="0" smtClean="0">
                <a:solidFill>
                  <a:schemeClr val="tx1"/>
                </a:solidFill>
              </a:rPr>
              <a:t>Kontrol de næste periode</a:t>
            </a:r>
          </a:p>
          <a:p>
            <a:pPr algn="l"/>
            <a:r>
              <a:rPr lang="da-DK" dirty="0">
                <a:solidFill>
                  <a:schemeClr val="tx1"/>
                </a:solidFill>
              </a:rPr>
              <a:t>	hvad kontrolleres</a:t>
            </a:r>
          </a:p>
          <a:p>
            <a:pPr algn="l"/>
            <a:r>
              <a:rPr lang="da-DK" dirty="0">
                <a:solidFill>
                  <a:schemeClr val="tx1"/>
                </a:solidFill>
              </a:rPr>
              <a:t>	</a:t>
            </a:r>
            <a:r>
              <a:rPr lang="da-DK" dirty="0" smtClean="0">
                <a:solidFill>
                  <a:schemeClr val="tx1"/>
                </a:solidFill>
              </a:rPr>
              <a:t>hvor hyppigt</a:t>
            </a:r>
          </a:p>
          <a:p>
            <a:pPr algn="l"/>
            <a:r>
              <a:rPr lang="da-DK" dirty="0">
                <a:solidFill>
                  <a:schemeClr val="tx1"/>
                </a:solidFill>
              </a:rPr>
              <a:t>	</a:t>
            </a:r>
            <a:r>
              <a:rPr lang="da-DK" dirty="0" smtClean="0">
                <a:solidFill>
                  <a:schemeClr val="tx1"/>
                </a:solidFill>
              </a:rPr>
              <a:t>af hvem</a:t>
            </a:r>
            <a:endParaRPr lang="da-DK" dirty="0">
              <a:solidFill>
                <a:schemeClr val="tx1"/>
              </a:solidFill>
            </a:endParaRPr>
          </a:p>
          <a:p>
            <a:pPr algn="l"/>
            <a:endParaRPr lang="da-DK" dirty="0" smtClean="0"/>
          </a:p>
        </p:txBody>
      </p:sp>
    </p:spTree>
    <p:extLst>
      <p:ext uri="{BB962C8B-B14F-4D97-AF65-F5344CB8AC3E}">
        <p14:creationId xmlns:p14="http://schemas.microsoft.com/office/powerpoint/2010/main" xmlns="" val="1710643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332656"/>
            <a:ext cx="8640960" cy="1470025"/>
          </a:xfrm>
        </p:spPr>
        <p:txBody>
          <a:bodyPr/>
          <a:lstStyle/>
          <a:p>
            <a:r>
              <a:rPr lang="da-DK" b="1" dirty="0" err="1" smtClean="0"/>
              <a:t>Treat</a:t>
            </a:r>
            <a:r>
              <a:rPr lang="da-DK" b="1" dirty="0" smtClean="0"/>
              <a:t>-To-Target Anbefalinger</a:t>
            </a:r>
            <a:endParaRPr lang="da-DK" dirty="0"/>
          </a:p>
        </p:txBody>
      </p:sp>
      <p:sp>
        <p:nvSpPr>
          <p:cNvPr id="3" name="Undertitel 2"/>
          <p:cNvSpPr>
            <a:spLocks noGrp="1"/>
          </p:cNvSpPr>
          <p:nvPr>
            <p:ph type="subTitle" idx="1"/>
          </p:nvPr>
        </p:nvSpPr>
        <p:spPr>
          <a:xfrm>
            <a:off x="179512" y="1988840"/>
            <a:ext cx="8784976" cy="4608512"/>
          </a:xfrm>
        </p:spPr>
        <p:txBody>
          <a:bodyPr>
            <a:normAutofit fontScale="77500" lnSpcReduction="20000"/>
          </a:bodyPr>
          <a:lstStyle/>
          <a:p>
            <a:r>
              <a:rPr lang="da-DK" dirty="0">
                <a:solidFill>
                  <a:schemeClr val="tx1"/>
                </a:solidFill>
              </a:rPr>
              <a:t>Behandlingen af ​​leddegigt skal være baseret på en fælles beslutning mellem patient og </a:t>
            </a:r>
            <a:r>
              <a:rPr lang="da-DK" dirty="0" err="1">
                <a:solidFill>
                  <a:schemeClr val="tx1"/>
                </a:solidFill>
              </a:rPr>
              <a:t>reumatolog</a:t>
            </a:r>
            <a:r>
              <a:rPr lang="da-DK" dirty="0">
                <a:solidFill>
                  <a:schemeClr val="tx1"/>
                </a:solidFill>
              </a:rPr>
              <a:t>. </a:t>
            </a:r>
            <a:br>
              <a:rPr lang="da-DK" dirty="0">
                <a:solidFill>
                  <a:schemeClr val="tx1"/>
                </a:solidFill>
              </a:rPr>
            </a:br>
            <a:r>
              <a:rPr lang="da-DK" dirty="0">
                <a:solidFill>
                  <a:schemeClr val="tx1"/>
                </a:solidFill>
              </a:rPr>
              <a:t/>
            </a:r>
            <a:br>
              <a:rPr lang="da-DK" dirty="0">
                <a:solidFill>
                  <a:schemeClr val="tx1"/>
                </a:solidFill>
              </a:rPr>
            </a:br>
            <a:r>
              <a:rPr lang="da-DK" dirty="0">
                <a:solidFill>
                  <a:schemeClr val="tx1"/>
                </a:solidFill>
              </a:rPr>
              <a:t>Det primære mål med at behandle patienten med leddegigt er at maksimere langsigtet sundhedsrelateret livskvalitet gennem kontrol af symptomer, forebyggelse af strukturel skade, </a:t>
            </a:r>
            <a:r>
              <a:rPr lang="da-DK" dirty="0" smtClean="0">
                <a:solidFill>
                  <a:schemeClr val="tx1"/>
                </a:solidFill>
              </a:rPr>
              <a:t>og normalisering </a:t>
            </a:r>
            <a:r>
              <a:rPr lang="da-DK" dirty="0">
                <a:solidFill>
                  <a:schemeClr val="tx1"/>
                </a:solidFill>
              </a:rPr>
              <a:t>af funktion og social </a:t>
            </a:r>
            <a:r>
              <a:rPr lang="da-DK" dirty="0" smtClean="0">
                <a:solidFill>
                  <a:schemeClr val="tx1"/>
                </a:solidFill>
              </a:rPr>
              <a:t>aktivitet. </a:t>
            </a:r>
            <a:r>
              <a:rPr lang="da-DK" dirty="0">
                <a:solidFill>
                  <a:schemeClr val="tx1"/>
                </a:solidFill>
              </a:rPr>
              <a:t/>
            </a:r>
            <a:br>
              <a:rPr lang="da-DK" dirty="0">
                <a:solidFill>
                  <a:schemeClr val="tx1"/>
                </a:solidFill>
              </a:rPr>
            </a:br>
            <a:r>
              <a:rPr lang="da-DK" dirty="0" smtClean="0">
                <a:solidFill>
                  <a:schemeClr val="tx1"/>
                </a:solidFill>
              </a:rPr>
              <a:t> </a:t>
            </a:r>
            <a:r>
              <a:rPr lang="da-DK" dirty="0">
                <a:solidFill>
                  <a:schemeClr val="tx1"/>
                </a:solidFill>
              </a:rPr>
              <a:t/>
            </a:r>
            <a:br>
              <a:rPr lang="da-DK" dirty="0">
                <a:solidFill>
                  <a:schemeClr val="tx1"/>
                </a:solidFill>
              </a:rPr>
            </a:br>
            <a:r>
              <a:rPr lang="da-DK" dirty="0">
                <a:solidFill>
                  <a:schemeClr val="tx1"/>
                </a:solidFill>
              </a:rPr>
              <a:t>Ophævelse af inflammation er den vigtigste måde at nå disse mål. </a:t>
            </a:r>
            <a:br>
              <a:rPr lang="da-DK" dirty="0">
                <a:solidFill>
                  <a:schemeClr val="tx1"/>
                </a:solidFill>
              </a:rPr>
            </a:br>
            <a:r>
              <a:rPr lang="da-DK" dirty="0" smtClean="0">
                <a:solidFill>
                  <a:schemeClr val="tx1"/>
                </a:solidFill>
              </a:rPr>
              <a:t> </a:t>
            </a:r>
            <a:r>
              <a:rPr lang="da-DK" dirty="0">
                <a:solidFill>
                  <a:schemeClr val="tx1"/>
                </a:solidFill>
              </a:rPr>
              <a:t/>
            </a:r>
            <a:br>
              <a:rPr lang="da-DK" dirty="0">
                <a:solidFill>
                  <a:schemeClr val="tx1"/>
                </a:solidFill>
              </a:rPr>
            </a:br>
            <a:r>
              <a:rPr lang="da-DK" dirty="0">
                <a:solidFill>
                  <a:schemeClr val="tx1"/>
                </a:solidFill>
              </a:rPr>
              <a:t>Behandling </a:t>
            </a:r>
            <a:r>
              <a:rPr lang="da-DK" dirty="0" smtClean="0">
                <a:solidFill>
                  <a:schemeClr val="tx1"/>
                </a:solidFill>
              </a:rPr>
              <a:t>målrettes gennem måling af sygdomsaktivitet </a:t>
            </a:r>
            <a:r>
              <a:rPr lang="da-DK" dirty="0">
                <a:solidFill>
                  <a:schemeClr val="tx1"/>
                </a:solidFill>
              </a:rPr>
              <a:t>og justering </a:t>
            </a:r>
            <a:r>
              <a:rPr lang="da-DK" dirty="0" smtClean="0">
                <a:solidFill>
                  <a:schemeClr val="tx1"/>
                </a:solidFill>
              </a:rPr>
              <a:t>af terapi for herved at optimerer forløbet ved </a:t>
            </a:r>
            <a:r>
              <a:rPr lang="da-DK" dirty="0">
                <a:solidFill>
                  <a:schemeClr val="tx1"/>
                </a:solidFill>
              </a:rPr>
              <a:t>leddegigt. </a:t>
            </a:r>
            <a:br>
              <a:rPr lang="da-DK" dirty="0">
                <a:solidFill>
                  <a:schemeClr val="tx1"/>
                </a:solidFill>
              </a:rPr>
            </a:br>
            <a:endParaRPr lang="en-US" dirty="0">
              <a:solidFill>
                <a:schemeClr val="tx1"/>
              </a:solidFill>
            </a:endParaRPr>
          </a:p>
        </p:txBody>
      </p:sp>
      <p:sp>
        <p:nvSpPr>
          <p:cNvPr id="4" name="Tekstboks 3"/>
          <p:cNvSpPr txBox="1"/>
          <p:nvPr/>
        </p:nvSpPr>
        <p:spPr>
          <a:xfrm>
            <a:off x="1691680" y="6525344"/>
            <a:ext cx="7452320" cy="369332"/>
          </a:xfrm>
          <a:prstGeom prst="rect">
            <a:avLst/>
          </a:prstGeom>
          <a:noFill/>
        </p:spPr>
        <p:txBody>
          <a:bodyPr wrap="square" rtlCol="0">
            <a:spAutoFit/>
          </a:bodyPr>
          <a:lstStyle/>
          <a:p>
            <a:r>
              <a:rPr lang="da-DK" b="1" dirty="0"/>
              <a:t> </a:t>
            </a:r>
            <a:r>
              <a:rPr lang="da-DK" dirty="0" err="1"/>
              <a:t>Smolen</a:t>
            </a:r>
            <a:r>
              <a:rPr lang="da-DK" dirty="0"/>
              <a:t> JS, </a:t>
            </a:r>
            <a:r>
              <a:rPr lang="da-DK" dirty="0" err="1"/>
              <a:t>Aletaha</a:t>
            </a:r>
            <a:r>
              <a:rPr lang="da-DK" dirty="0"/>
              <a:t> D, </a:t>
            </a:r>
            <a:r>
              <a:rPr lang="da-DK" dirty="0" err="1"/>
              <a:t>Bijlsma</a:t>
            </a:r>
            <a:r>
              <a:rPr lang="da-DK" dirty="0"/>
              <a:t> JWJ, et al. </a:t>
            </a:r>
            <a:r>
              <a:rPr lang="da-DK" i="1" dirty="0"/>
              <a:t> Ann </a:t>
            </a:r>
            <a:r>
              <a:rPr lang="da-DK" i="1" dirty="0" err="1"/>
              <a:t>Rheum</a:t>
            </a:r>
            <a:r>
              <a:rPr lang="da-DK" i="1" dirty="0"/>
              <a:t> Dis</a:t>
            </a:r>
            <a:r>
              <a:rPr lang="da-DK" dirty="0"/>
              <a:t>. 2010;69(4):631-637.</a:t>
            </a:r>
          </a:p>
        </p:txBody>
      </p:sp>
    </p:spTree>
    <p:extLst>
      <p:ext uri="{BB962C8B-B14F-4D97-AF65-F5344CB8AC3E}">
        <p14:creationId xmlns:p14="http://schemas.microsoft.com/office/powerpoint/2010/main" xmlns="" val="2643976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332656"/>
            <a:ext cx="8640960" cy="1470025"/>
          </a:xfrm>
        </p:spPr>
        <p:txBody>
          <a:bodyPr/>
          <a:lstStyle/>
          <a:p>
            <a:r>
              <a:rPr lang="da-DK" b="1" dirty="0" err="1" smtClean="0"/>
              <a:t>Treat</a:t>
            </a:r>
            <a:r>
              <a:rPr lang="da-DK" b="1" dirty="0" smtClean="0"/>
              <a:t>-To-Target Anbefalinger</a:t>
            </a:r>
            <a:endParaRPr lang="da-DK" dirty="0"/>
          </a:p>
        </p:txBody>
      </p:sp>
      <p:sp>
        <p:nvSpPr>
          <p:cNvPr id="3" name="Undertitel 2"/>
          <p:cNvSpPr>
            <a:spLocks noGrp="1"/>
          </p:cNvSpPr>
          <p:nvPr>
            <p:ph type="subTitle" idx="1"/>
          </p:nvPr>
        </p:nvSpPr>
        <p:spPr>
          <a:xfrm>
            <a:off x="323528" y="1988840"/>
            <a:ext cx="8496944" cy="4608512"/>
          </a:xfrm>
        </p:spPr>
        <p:txBody>
          <a:bodyPr>
            <a:normAutofit/>
          </a:bodyPr>
          <a:lstStyle/>
          <a:p>
            <a:r>
              <a:rPr lang="en-US" dirty="0" err="1" smtClean="0">
                <a:solidFill>
                  <a:schemeClr val="tx1"/>
                </a:solidFill>
              </a:rPr>
              <a:t>Det</a:t>
            </a:r>
            <a:r>
              <a:rPr lang="en-US" dirty="0" smtClean="0">
                <a:solidFill>
                  <a:schemeClr val="tx1"/>
                </a:solidFill>
              </a:rPr>
              <a:t> </a:t>
            </a:r>
            <a:r>
              <a:rPr lang="en-US" dirty="0" err="1" smtClean="0">
                <a:solidFill>
                  <a:schemeClr val="tx1"/>
                </a:solidFill>
              </a:rPr>
              <a:t>primære</a:t>
            </a:r>
            <a:r>
              <a:rPr lang="en-US" dirty="0" smtClean="0">
                <a:solidFill>
                  <a:schemeClr val="tx1"/>
                </a:solidFill>
              </a:rPr>
              <a:t> </a:t>
            </a:r>
            <a:r>
              <a:rPr lang="en-US" dirty="0" err="1" smtClean="0">
                <a:solidFill>
                  <a:schemeClr val="tx1"/>
                </a:solidFill>
              </a:rPr>
              <a:t>mål</a:t>
            </a:r>
            <a:r>
              <a:rPr lang="en-US" dirty="0" smtClean="0">
                <a:solidFill>
                  <a:schemeClr val="tx1"/>
                </a:solidFill>
              </a:rPr>
              <a:t> for </a:t>
            </a:r>
            <a:r>
              <a:rPr lang="en-US" dirty="0" err="1" smtClean="0">
                <a:solidFill>
                  <a:schemeClr val="tx1"/>
                </a:solidFill>
              </a:rPr>
              <a:t>behandling</a:t>
            </a:r>
            <a:r>
              <a:rPr lang="en-US" dirty="0" smtClean="0">
                <a:solidFill>
                  <a:schemeClr val="tx1"/>
                </a:solidFill>
              </a:rPr>
              <a:t> </a:t>
            </a:r>
            <a:r>
              <a:rPr lang="en-US" dirty="0" err="1" smtClean="0">
                <a:solidFill>
                  <a:schemeClr val="tx1"/>
                </a:solidFill>
              </a:rPr>
              <a:t>af</a:t>
            </a:r>
            <a:r>
              <a:rPr lang="en-US" dirty="0" smtClean="0">
                <a:solidFill>
                  <a:schemeClr val="tx1"/>
                </a:solidFill>
              </a:rPr>
              <a:t> RA </a:t>
            </a:r>
            <a:r>
              <a:rPr lang="en-US" dirty="0" err="1" smtClean="0">
                <a:solidFill>
                  <a:schemeClr val="tx1"/>
                </a:solidFill>
              </a:rPr>
              <a:t>skal</a:t>
            </a:r>
            <a:r>
              <a:rPr lang="en-US" dirty="0" smtClean="0">
                <a:solidFill>
                  <a:schemeClr val="tx1"/>
                </a:solidFill>
              </a:rPr>
              <a:t> </a:t>
            </a:r>
            <a:r>
              <a:rPr lang="en-US" dirty="0" err="1" smtClean="0">
                <a:solidFill>
                  <a:schemeClr val="tx1"/>
                </a:solidFill>
              </a:rPr>
              <a:t>være</a:t>
            </a:r>
            <a:r>
              <a:rPr lang="en-US" dirty="0" smtClean="0">
                <a:solidFill>
                  <a:schemeClr val="tx1"/>
                </a:solidFill>
              </a:rPr>
              <a:t> </a:t>
            </a:r>
            <a:r>
              <a:rPr lang="en-US" dirty="0" err="1" smtClean="0">
                <a:solidFill>
                  <a:schemeClr val="tx1"/>
                </a:solidFill>
              </a:rPr>
              <a:t>en</a:t>
            </a:r>
            <a:r>
              <a:rPr lang="en-US" dirty="0" smtClean="0">
                <a:solidFill>
                  <a:schemeClr val="tx1"/>
                </a:solidFill>
              </a:rPr>
              <a:t> grad </a:t>
            </a:r>
            <a:r>
              <a:rPr lang="en-US" dirty="0" err="1" smtClean="0">
                <a:solidFill>
                  <a:schemeClr val="tx1"/>
                </a:solidFill>
              </a:rPr>
              <a:t>af</a:t>
            </a:r>
            <a:r>
              <a:rPr lang="en-US" dirty="0" smtClean="0">
                <a:solidFill>
                  <a:schemeClr val="tx1"/>
                </a:solidFill>
              </a:rPr>
              <a:t> remission.</a:t>
            </a:r>
          </a:p>
          <a:p>
            <a:endParaRPr lang="en-US" b="1" dirty="0" smtClean="0">
              <a:solidFill>
                <a:schemeClr val="tx1"/>
              </a:solidFill>
            </a:endParaRPr>
          </a:p>
          <a:p>
            <a:r>
              <a:rPr lang="da-DK" dirty="0" err="1">
                <a:solidFill>
                  <a:schemeClr val="tx1"/>
                </a:solidFill>
              </a:rPr>
              <a:t>Remission</a:t>
            </a:r>
            <a:r>
              <a:rPr lang="da-DK" dirty="0">
                <a:solidFill>
                  <a:schemeClr val="tx1"/>
                </a:solidFill>
              </a:rPr>
              <a:t> er </a:t>
            </a:r>
            <a:r>
              <a:rPr lang="da-DK" dirty="0" smtClean="0">
                <a:solidFill>
                  <a:schemeClr val="tx1"/>
                </a:solidFill>
              </a:rPr>
              <a:t>det </a:t>
            </a:r>
            <a:r>
              <a:rPr lang="da-DK" dirty="0">
                <a:solidFill>
                  <a:schemeClr val="tx1"/>
                </a:solidFill>
              </a:rPr>
              <a:t>central </a:t>
            </a:r>
            <a:r>
              <a:rPr lang="da-DK" dirty="0" smtClean="0">
                <a:solidFill>
                  <a:schemeClr val="tx1"/>
                </a:solidFill>
              </a:rPr>
              <a:t>mål </a:t>
            </a:r>
            <a:r>
              <a:rPr lang="da-DK" dirty="0">
                <a:solidFill>
                  <a:schemeClr val="tx1"/>
                </a:solidFill>
              </a:rPr>
              <a:t>for alle patienter </a:t>
            </a:r>
            <a:br>
              <a:rPr lang="da-DK" dirty="0">
                <a:solidFill>
                  <a:schemeClr val="tx1"/>
                </a:solidFill>
              </a:rPr>
            </a:br>
            <a:r>
              <a:rPr lang="da-DK" dirty="0" err="1">
                <a:solidFill>
                  <a:schemeClr val="tx1"/>
                </a:solidFill>
              </a:rPr>
              <a:t>Remission</a:t>
            </a:r>
            <a:r>
              <a:rPr lang="da-DK" dirty="0">
                <a:solidFill>
                  <a:schemeClr val="tx1"/>
                </a:solidFill>
              </a:rPr>
              <a:t> kan opnås i en signifikant andel af patienterne, især med tidlig </a:t>
            </a:r>
            <a:r>
              <a:rPr lang="da-DK" dirty="0" smtClean="0">
                <a:solidFill>
                  <a:schemeClr val="tx1"/>
                </a:solidFill>
              </a:rPr>
              <a:t>RA.</a:t>
            </a:r>
            <a:endParaRPr lang="en-US" dirty="0">
              <a:solidFill>
                <a:schemeClr val="tx1"/>
              </a:solidFill>
            </a:endParaRPr>
          </a:p>
        </p:txBody>
      </p:sp>
      <p:sp>
        <p:nvSpPr>
          <p:cNvPr id="4" name="Tekstboks 3"/>
          <p:cNvSpPr txBox="1"/>
          <p:nvPr/>
        </p:nvSpPr>
        <p:spPr>
          <a:xfrm>
            <a:off x="1691680" y="6525344"/>
            <a:ext cx="7452320" cy="369332"/>
          </a:xfrm>
          <a:prstGeom prst="rect">
            <a:avLst/>
          </a:prstGeom>
          <a:noFill/>
        </p:spPr>
        <p:txBody>
          <a:bodyPr wrap="square" rtlCol="0">
            <a:spAutoFit/>
          </a:bodyPr>
          <a:lstStyle/>
          <a:p>
            <a:r>
              <a:rPr lang="da-DK" b="1" dirty="0"/>
              <a:t> </a:t>
            </a:r>
            <a:r>
              <a:rPr lang="da-DK" dirty="0" err="1"/>
              <a:t>Smolen</a:t>
            </a:r>
            <a:r>
              <a:rPr lang="da-DK" dirty="0"/>
              <a:t> JS, </a:t>
            </a:r>
            <a:r>
              <a:rPr lang="da-DK" dirty="0" err="1"/>
              <a:t>Aletaha</a:t>
            </a:r>
            <a:r>
              <a:rPr lang="da-DK" dirty="0"/>
              <a:t> D, </a:t>
            </a:r>
            <a:r>
              <a:rPr lang="da-DK" dirty="0" err="1"/>
              <a:t>Bijlsma</a:t>
            </a:r>
            <a:r>
              <a:rPr lang="da-DK" dirty="0"/>
              <a:t> JWJ, et al. </a:t>
            </a:r>
            <a:r>
              <a:rPr lang="da-DK" i="1" dirty="0"/>
              <a:t> Ann </a:t>
            </a:r>
            <a:r>
              <a:rPr lang="da-DK" i="1" dirty="0" err="1"/>
              <a:t>Rheum</a:t>
            </a:r>
            <a:r>
              <a:rPr lang="da-DK" i="1" dirty="0"/>
              <a:t> Dis</a:t>
            </a:r>
            <a:r>
              <a:rPr lang="da-DK" dirty="0"/>
              <a:t>. 2010;69(4):631-637.</a:t>
            </a:r>
          </a:p>
        </p:txBody>
      </p:sp>
    </p:spTree>
    <p:extLst>
      <p:ext uri="{BB962C8B-B14F-4D97-AF65-F5344CB8AC3E}">
        <p14:creationId xmlns:p14="http://schemas.microsoft.com/office/powerpoint/2010/main" xmlns="" val="22382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332656"/>
            <a:ext cx="8640960" cy="1470025"/>
          </a:xfrm>
        </p:spPr>
        <p:txBody>
          <a:bodyPr/>
          <a:lstStyle/>
          <a:p>
            <a:r>
              <a:rPr lang="da-DK" b="1" dirty="0" err="1" smtClean="0"/>
              <a:t>Treat</a:t>
            </a:r>
            <a:r>
              <a:rPr lang="da-DK" b="1" dirty="0" smtClean="0"/>
              <a:t>-To-Target Anbefalinger</a:t>
            </a:r>
            <a:endParaRPr lang="da-DK" dirty="0"/>
          </a:p>
        </p:txBody>
      </p:sp>
      <p:sp>
        <p:nvSpPr>
          <p:cNvPr id="3" name="Undertitel 2"/>
          <p:cNvSpPr>
            <a:spLocks noGrp="1"/>
          </p:cNvSpPr>
          <p:nvPr>
            <p:ph type="subTitle" idx="1"/>
          </p:nvPr>
        </p:nvSpPr>
        <p:spPr>
          <a:xfrm>
            <a:off x="323528" y="1988840"/>
            <a:ext cx="8496944" cy="4608512"/>
          </a:xfrm>
        </p:spPr>
        <p:txBody>
          <a:bodyPr>
            <a:normAutofit lnSpcReduction="10000"/>
          </a:bodyPr>
          <a:lstStyle/>
          <a:p>
            <a:r>
              <a:rPr lang="da-DK" dirty="0">
                <a:solidFill>
                  <a:schemeClr val="tx1"/>
                </a:solidFill>
              </a:rPr>
              <a:t>Klinisk </a:t>
            </a:r>
            <a:r>
              <a:rPr lang="da-DK" dirty="0" err="1">
                <a:solidFill>
                  <a:schemeClr val="tx1"/>
                </a:solidFill>
              </a:rPr>
              <a:t>remission</a:t>
            </a:r>
            <a:r>
              <a:rPr lang="da-DK" dirty="0">
                <a:solidFill>
                  <a:schemeClr val="tx1"/>
                </a:solidFill>
              </a:rPr>
              <a:t> er defineret som fravær af tegn og symptomer på betydelig inflammatorisk sygdom aktivitet</a:t>
            </a:r>
            <a:r>
              <a:rPr lang="da-DK" dirty="0" smtClean="0">
                <a:solidFill>
                  <a:schemeClr val="tx1"/>
                </a:solidFill>
              </a:rPr>
              <a:t>.</a:t>
            </a:r>
          </a:p>
          <a:p>
            <a:endParaRPr lang="en-US" b="1" dirty="0" smtClean="0">
              <a:solidFill>
                <a:schemeClr val="tx1"/>
              </a:solidFill>
            </a:endParaRPr>
          </a:p>
          <a:p>
            <a:r>
              <a:rPr lang="da-DK" dirty="0">
                <a:solidFill>
                  <a:schemeClr val="tx1"/>
                </a:solidFill>
              </a:rPr>
              <a:t>Betydelig </a:t>
            </a:r>
            <a:r>
              <a:rPr lang="da-DK" dirty="0" smtClean="0">
                <a:solidFill>
                  <a:schemeClr val="tx1"/>
                </a:solidFill>
              </a:rPr>
              <a:t>rest af inflammatorisk </a:t>
            </a:r>
            <a:r>
              <a:rPr lang="da-DK" dirty="0">
                <a:solidFill>
                  <a:schemeClr val="tx1"/>
                </a:solidFill>
              </a:rPr>
              <a:t>aktivitet er ikke </a:t>
            </a:r>
            <a:r>
              <a:rPr lang="da-DK" dirty="0" smtClean="0">
                <a:solidFill>
                  <a:schemeClr val="tx1"/>
                </a:solidFill>
              </a:rPr>
              <a:t>acceptabelt. </a:t>
            </a:r>
            <a:r>
              <a:rPr lang="da-DK" dirty="0">
                <a:solidFill>
                  <a:schemeClr val="tx1"/>
                </a:solidFill>
              </a:rPr>
              <a:t/>
            </a:r>
            <a:br>
              <a:rPr lang="da-DK" dirty="0">
                <a:solidFill>
                  <a:schemeClr val="tx1"/>
                </a:solidFill>
              </a:rPr>
            </a:br>
            <a:r>
              <a:rPr lang="da-DK" dirty="0" err="1">
                <a:solidFill>
                  <a:schemeClr val="tx1"/>
                </a:solidFill>
              </a:rPr>
              <a:t>Ledhævelse</a:t>
            </a:r>
            <a:r>
              <a:rPr lang="da-DK" dirty="0">
                <a:solidFill>
                  <a:schemeClr val="tx1"/>
                </a:solidFill>
              </a:rPr>
              <a:t> og C-reaktivt protein (CRP), men ikke isoleret ømhed eller </a:t>
            </a:r>
            <a:r>
              <a:rPr lang="da-DK" dirty="0" smtClean="0">
                <a:solidFill>
                  <a:schemeClr val="tx1"/>
                </a:solidFill>
              </a:rPr>
              <a:t>smerte er </a:t>
            </a:r>
            <a:r>
              <a:rPr lang="da-DK" dirty="0">
                <a:solidFill>
                  <a:schemeClr val="tx1"/>
                </a:solidFill>
              </a:rPr>
              <a:t>forbundet med progressionen af ​​</a:t>
            </a:r>
            <a:r>
              <a:rPr lang="da-DK" dirty="0" err="1" smtClean="0">
                <a:solidFill>
                  <a:schemeClr val="tx1"/>
                </a:solidFill>
              </a:rPr>
              <a:t>ledskader</a:t>
            </a:r>
            <a:r>
              <a:rPr lang="da-DK" dirty="0" smtClean="0">
                <a:solidFill>
                  <a:schemeClr val="tx1"/>
                </a:solidFill>
              </a:rPr>
              <a:t>.</a:t>
            </a:r>
            <a:endParaRPr lang="en-US" dirty="0">
              <a:solidFill>
                <a:schemeClr val="tx1"/>
              </a:solidFill>
            </a:endParaRPr>
          </a:p>
        </p:txBody>
      </p:sp>
      <p:sp>
        <p:nvSpPr>
          <p:cNvPr id="4" name="Tekstboks 3"/>
          <p:cNvSpPr txBox="1"/>
          <p:nvPr/>
        </p:nvSpPr>
        <p:spPr>
          <a:xfrm>
            <a:off x="1691680" y="6525344"/>
            <a:ext cx="7452320" cy="369332"/>
          </a:xfrm>
          <a:prstGeom prst="rect">
            <a:avLst/>
          </a:prstGeom>
          <a:noFill/>
        </p:spPr>
        <p:txBody>
          <a:bodyPr wrap="square" rtlCol="0">
            <a:spAutoFit/>
          </a:bodyPr>
          <a:lstStyle/>
          <a:p>
            <a:r>
              <a:rPr lang="da-DK" b="1" dirty="0"/>
              <a:t> </a:t>
            </a:r>
            <a:r>
              <a:rPr lang="da-DK" dirty="0" err="1"/>
              <a:t>Smolen</a:t>
            </a:r>
            <a:r>
              <a:rPr lang="da-DK" dirty="0"/>
              <a:t> JS, </a:t>
            </a:r>
            <a:r>
              <a:rPr lang="da-DK" dirty="0" err="1"/>
              <a:t>Aletaha</a:t>
            </a:r>
            <a:r>
              <a:rPr lang="da-DK" dirty="0"/>
              <a:t> D, </a:t>
            </a:r>
            <a:r>
              <a:rPr lang="da-DK" dirty="0" err="1"/>
              <a:t>Bijlsma</a:t>
            </a:r>
            <a:r>
              <a:rPr lang="da-DK" dirty="0"/>
              <a:t> JWJ, et al. </a:t>
            </a:r>
            <a:r>
              <a:rPr lang="da-DK" i="1" dirty="0"/>
              <a:t> Ann </a:t>
            </a:r>
            <a:r>
              <a:rPr lang="da-DK" i="1" dirty="0" err="1"/>
              <a:t>Rheum</a:t>
            </a:r>
            <a:r>
              <a:rPr lang="da-DK" i="1" dirty="0"/>
              <a:t> Dis</a:t>
            </a:r>
            <a:r>
              <a:rPr lang="da-DK" dirty="0"/>
              <a:t>. 2010;69(4):631-637.</a:t>
            </a:r>
          </a:p>
        </p:txBody>
      </p:sp>
    </p:spTree>
    <p:extLst>
      <p:ext uri="{BB962C8B-B14F-4D97-AF65-F5344CB8AC3E}">
        <p14:creationId xmlns:p14="http://schemas.microsoft.com/office/powerpoint/2010/main" xmlns="" val="3162273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332656"/>
            <a:ext cx="8640960" cy="1470025"/>
          </a:xfrm>
        </p:spPr>
        <p:txBody>
          <a:bodyPr/>
          <a:lstStyle/>
          <a:p>
            <a:r>
              <a:rPr lang="da-DK" b="1" dirty="0" err="1" smtClean="0"/>
              <a:t>Treat</a:t>
            </a:r>
            <a:r>
              <a:rPr lang="da-DK" b="1" dirty="0" smtClean="0"/>
              <a:t>-To-Target Anbefalinger</a:t>
            </a:r>
            <a:endParaRPr lang="da-DK" dirty="0"/>
          </a:p>
        </p:txBody>
      </p:sp>
      <p:sp>
        <p:nvSpPr>
          <p:cNvPr id="3" name="Undertitel 2"/>
          <p:cNvSpPr>
            <a:spLocks noGrp="1"/>
          </p:cNvSpPr>
          <p:nvPr>
            <p:ph type="subTitle" idx="1"/>
          </p:nvPr>
        </p:nvSpPr>
        <p:spPr>
          <a:xfrm>
            <a:off x="323528" y="1988840"/>
            <a:ext cx="8496944" cy="4608512"/>
          </a:xfrm>
        </p:spPr>
        <p:txBody>
          <a:bodyPr>
            <a:normAutofit lnSpcReduction="10000"/>
          </a:bodyPr>
          <a:lstStyle/>
          <a:p>
            <a:r>
              <a:rPr lang="da-DK" dirty="0">
                <a:solidFill>
                  <a:schemeClr val="tx1"/>
                </a:solidFill>
              </a:rPr>
              <a:t>Mens </a:t>
            </a:r>
            <a:r>
              <a:rPr lang="da-DK" dirty="0" err="1" smtClean="0">
                <a:solidFill>
                  <a:schemeClr val="tx1"/>
                </a:solidFill>
              </a:rPr>
              <a:t>remission</a:t>
            </a:r>
            <a:r>
              <a:rPr lang="da-DK" dirty="0" smtClean="0">
                <a:solidFill>
                  <a:schemeClr val="tx1"/>
                </a:solidFill>
              </a:rPr>
              <a:t> </a:t>
            </a:r>
            <a:r>
              <a:rPr lang="da-DK" dirty="0">
                <a:solidFill>
                  <a:schemeClr val="tx1"/>
                </a:solidFill>
              </a:rPr>
              <a:t>bør være et klart mål, der bygger på tilgængelige </a:t>
            </a:r>
            <a:r>
              <a:rPr lang="da-DK" dirty="0" smtClean="0">
                <a:solidFill>
                  <a:schemeClr val="tx1"/>
                </a:solidFill>
              </a:rPr>
              <a:t>evidens, </a:t>
            </a:r>
            <a:r>
              <a:rPr lang="da-DK" dirty="0">
                <a:solidFill>
                  <a:schemeClr val="tx1"/>
                </a:solidFill>
              </a:rPr>
              <a:t>kan lav sygdomsaktivitet (LDA) være et acceptabelt alternativ terapeutisk mål, især i etablerede mangeårige sygdom</a:t>
            </a:r>
            <a:r>
              <a:rPr lang="da-DK" dirty="0" smtClean="0">
                <a:solidFill>
                  <a:schemeClr val="tx1"/>
                </a:solidFill>
              </a:rPr>
              <a:t>.</a:t>
            </a:r>
          </a:p>
          <a:p>
            <a:endParaRPr lang="en-US" b="1" dirty="0" smtClean="0">
              <a:solidFill>
                <a:schemeClr val="tx1"/>
              </a:solidFill>
            </a:endParaRPr>
          </a:p>
          <a:p>
            <a:r>
              <a:rPr lang="da-DK" dirty="0" smtClean="0">
                <a:solidFill>
                  <a:schemeClr val="tx1"/>
                </a:solidFill>
              </a:rPr>
              <a:t>Ved </a:t>
            </a:r>
            <a:r>
              <a:rPr lang="da-DK" dirty="0">
                <a:solidFill>
                  <a:schemeClr val="tx1"/>
                </a:solidFill>
              </a:rPr>
              <a:t>langvarige sygdom, kan LDA være </a:t>
            </a:r>
            <a:r>
              <a:rPr lang="da-DK" dirty="0" smtClean="0">
                <a:solidFill>
                  <a:schemeClr val="tx1"/>
                </a:solidFill>
              </a:rPr>
              <a:t>det </a:t>
            </a:r>
            <a:r>
              <a:rPr lang="da-DK" dirty="0">
                <a:solidFill>
                  <a:schemeClr val="tx1"/>
                </a:solidFill>
              </a:rPr>
              <a:t>bedst opnåelige </a:t>
            </a:r>
            <a:r>
              <a:rPr lang="da-DK" dirty="0" smtClean="0">
                <a:solidFill>
                  <a:schemeClr val="tx1"/>
                </a:solidFill>
              </a:rPr>
              <a:t>mål. </a:t>
            </a:r>
            <a:r>
              <a:rPr lang="da-DK" dirty="0">
                <a:solidFill>
                  <a:schemeClr val="tx1"/>
                </a:solidFill>
              </a:rPr>
              <a:t/>
            </a:r>
            <a:br>
              <a:rPr lang="da-DK" dirty="0">
                <a:solidFill>
                  <a:schemeClr val="tx1"/>
                </a:solidFill>
              </a:rPr>
            </a:br>
            <a:r>
              <a:rPr lang="da-DK" dirty="0">
                <a:solidFill>
                  <a:schemeClr val="tx1"/>
                </a:solidFill>
              </a:rPr>
              <a:t>LDA bør være </a:t>
            </a:r>
            <a:r>
              <a:rPr lang="da-DK" dirty="0" smtClean="0">
                <a:solidFill>
                  <a:schemeClr val="tx1"/>
                </a:solidFill>
              </a:rPr>
              <a:t>lavest </a:t>
            </a:r>
            <a:r>
              <a:rPr lang="da-DK" dirty="0">
                <a:solidFill>
                  <a:schemeClr val="tx1"/>
                </a:solidFill>
              </a:rPr>
              <a:t>tilstræbte mål (acceptabelt alternativ til </a:t>
            </a:r>
            <a:r>
              <a:rPr lang="da-DK" dirty="0" err="1">
                <a:solidFill>
                  <a:schemeClr val="tx1"/>
                </a:solidFill>
              </a:rPr>
              <a:t>remission</a:t>
            </a:r>
            <a:r>
              <a:rPr lang="da-DK" dirty="0" smtClean="0">
                <a:solidFill>
                  <a:schemeClr val="tx1"/>
                </a:solidFill>
              </a:rPr>
              <a:t>).</a:t>
            </a:r>
            <a:endParaRPr lang="en-US" dirty="0" smtClean="0">
              <a:solidFill>
                <a:schemeClr val="tx1"/>
              </a:solidFill>
            </a:endParaRPr>
          </a:p>
        </p:txBody>
      </p:sp>
      <p:sp>
        <p:nvSpPr>
          <p:cNvPr id="4" name="Tekstboks 3"/>
          <p:cNvSpPr txBox="1"/>
          <p:nvPr/>
        </p:nvSpPr>
        <p:spPr>
          <a:xfrm>
            <a:off x="1691680" y="6525344"/>
            <a:ext cx="7452320" cy="369332"/>
          </a:xfrm>
          <a:prstGeom prst="rect">
            <a:avLst/>
          </a:prstGeom>
          <a:noFill/>
        </p:spPr>
        <p:txBody>
          <a:bodyPr wrap="square" rtlCol="0">
            <a:spAutoFit/>
          </a:bodyPr>
          <a:lstStyle/>
          <a:p>
            <a:r>
              <a:rPr lang="da-DK" b="1" dirty="0"/>
              <a:t> </a:t>
            </a:r>
            <a:r>
              <a:rPr lang="da-DK" dirty="0" err="1"/>
              <a:t>Smolen</a:t>
            </a:r>
            <a:r>
              <a:rPr lang="da-DK" dirty="0"/>
              <a:t> JS, </a:t>
            </a:r>
            <a:r>
              <a:rPr lang="da-DK" dirty="0" err="1"/>
              <a:t>Aletaha</a:t>
            </a:r>
            <a:r>
              <a:rPr lang="da-DK" dirty="0"/>
              <a:t> D, </a:t>
            </a:r>
            <a:r>
              <a:rPr lang="da-DK" dirty="0" err="1"/>
              <a:t>Bijlsma</a:t>
            </a:r>
            <a:r>
              <a:rPr lang="da-DK" dirty="0"/>
              <a:t> JWJ, et al. </a:t>
            </a:r>
            <a:r>
              <a:rPr lang="da-DK" i="1" dirty="0"/>
              <a:t> Ann </a:t>
            </a:r>
            <a:r>
              <a:rPr lang="da-DK" i="1" dirty="0" err="1"/>
              <a:t>Rheum</a:t>
            </a:r>
            <a:r>
              <a:rPr lang="da-DK" i="1" dirty="0"/>
              <a:t> Dis</a:t>
            </a:r>
            <a:r>
              <a:rPr lang="da-DK" dirty="0"/>
              <a:t>. 2010;69(4):631-637.</a:t>
            </a:r>
          </a:p>
        </p:txBody>
      </p:sp>
    </p:spTree>
    <p:extLst>
      <p:ext uri="{BB962C8B-B14F-4D97-AF65-F5344CB8AC3E}">
        <p14:creationId xmlns:p14="http://schemas.microsoft.com/office/powerpoint/2010/main" xmlns="" val="3375954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332656"/>
            <a:ext cx="8640960" cy="1470025"/>
          </a:xfrm>
        </p:spPr>
        <p:txBody>
          <a:bodyPr/>
          <a:lstStyle/>
          <a:p>
            <a:r>
              <a:rPr lang="da-DK" b="1" dirty="0" err="1" smtClean="0"/>
              <a:t>Treat</a:t>
            </a:r>
            <a:r>
              <a:rPr lang="da-DK" b="1" dirty="0" smtClean="0"/>
              <a:t>-To-Target Anbefalinger</a:t>
            </a:r>
            <a:endParaRPr lang="da-DK" dirty="0"/>
          </a:p>
        </p:txBody>
      </p:sp>
      <p:sp>
        <p:nvSpPr>
          <p:cNvPr id="3" name="Undertitel 2"/>
          <p:cNvSpPr>
            <a:spLocks noGrp="1"/>
          </p:cNvSpPr>
          <p:nvPr>
            <p:ph type="subTitle" idx="1"/>
          </p:nvPr>
        </p:nvSpPr>
        <p:spPr>
          <a:xfrm>
            <a:off x="0" y="1988840"/>
            <a:ext cx="9144000" cy="4608512"/>
          </a:xfrm>
        </p:spPr>
        <p:txBody>
          <a:bodyPr>
            <a:normAutofit/>
          </a:bodyPr>
          <a:lstStyle/>
          <a:p>
            <a:r>
              <a:rPr lang="da-DK" dirty="0">
                <a:solidFill>
                  <a:schemeClr val="tx1"/>
                </a:solidFill>
              </a:rPr>
              <a:t>Indtil den ønskede target-behandling, bør behandlingen justeres mindst hver 3 til 6 måneder</a:t>
            </a:r>
            <a:r>
              <a:rPr lang="da-DK" dirty="0" smtClean="0">
                <a:solidFill>
                  <a:schemeClr val="tx1"/>
                </a:solidFill>
              </a:rPr>
              <a:t>.</a:t>
            </a:r>
            <a:endParaRPr lang="en-US" b="1" dirty="0" smtClean="0">
              <a:solidFill>
                <a:schemeClr val="tx1"/>
              </a:solidFill>
            </a:endParaRPr>
          </a:p>
          <a:p>
            <a:endParaRPr lang="en-US" b="1" dirty="0">
              <a:solidFill>
                <a:schemeClr val="tx1"/>
              </a:solidFill>
            </a:endParaRPr>
          </a:p>
          <a:p>
            <a:r>
              <a:rPr lang="da-DK" dirty="0" smtClean="0">
                <a:solidFill>
                  <a:schemeClr val="tx1"/>
                </a:solidFill>
              </a:rPr>
              <a:t>Hvis </a:t>
            </a:r>
            <a:r>
              <a:rPr lang="da-DK" dirty="0">
                <a:solidFill>
                  <a:schemeClr val="tx1"/>
                </a:solidFill>
              </a:rPr>
              <a:t>LDA ikke opnås inden 3 måneder </a:t>
            </a:r>
            <a:r>
              <a:rPr lang="da-DK" dirty="0" smtClean="0">
                <a:solidFill>
                  <a:schemeClr val="tx1"/>
                </a:solidFill>
              </a:rPr>
              <a:t>efter påbegyndt behandlingen, </a:t>
            </a:r>
            <a:r>
              <a:rPr lang="da-DK" dirty="0">
                <a:solidFill>
                  <a:schemeClr val="tx1"/>
                </a:solidFill>
              </a:rPr>
              <a:t>skal behandlingen </a:t>
            </a:r>
            <a:r>
              <a:rPr lang="da-DK" dirty="0" smtClean="0">
                <a:solidFill>
                  <a:schemeClr val="tx1"/>
                </a:solidFill>
              </a:rPr>
              <a:t>ændres</a:t>
            </a:r>
            <a:r>
              <a:rPr lang="da-DK" dirty="0">
                <a:solidFill>
                  <a:schemeClr val="tx1"/>
                </a:solidFill>
              </a:rPr>
              <a:t>: </a:t>
            </a:r>
            <a:br>
              <a:rPr lang="da-DK" dirty="0">
                <a:solidFill>
                  <a:schemeClr val="tx1"/>
                </a:solidFill>
              </a:rPr>
            </a:br>
            <a:r>
              <a:rPr lang="da-DK" dirty="0">
                <a:solidFill>
                  <a:schemeClr val="tx1"/>
                </a:solidFill>
              </a:rPr>
              <a:t>Dosis tilpasning af eksisterende medicin </a:t>
            </a:r>
            <a:br>
              <a:rPr lang="da-DK" dirty="0">
                <a:solidFill>
                  <a:schemeClr val="tx1"/>
                </a:solidFill>
              </a:rPr>
            </a:br>
            <a:r>
              <a:rPr lang="da-DK" dirty="0" smtClean="0">
                <a:solidFill>
                  <a:schemeClr val="tx1"/>
                </a:solidFill>
              </a:rPr>
              <a:t>Det kan være nødvendigt at overveje ændring </a:t>
            </a:r>
            <a:r>
              <a:rPr lang="da-DK" dirty="0">
                <a:solidFill>
                  <a:schemeClr val="tx1"/>
                </a:solidFill>
              </a:rPr>
              <a:t>af </a:t>
            </a:r>
            <a:r>
              <a:rPr lang="da-DK" dirty="0" smtClean="0">
                <a:solidFill>
                  <a:schemeClr val="tx1"/>
                </a:solidFill>
              </a:rPr>
              <a:t>lægemiddel.</a:t>
            </a:r>
            <a:endParaRPr lang="da-DK" dirty="0">
              <a:solidFill>
                <a:schemeClr val="tx1"/>
              </a:solidFill>
            </a:endParaRPr>
          </a:p>
        </p:txBody>
      </p:sp>
      <p:sp>
        <p:nvSpPr>
          <p:cNvPr id="4" name="Tekstboks 3"/>
          <p:cNvSpPr txBox="1"/>
          <p:nvPr/>
        </p:nvSpPr>
        <p:spPr>
          <a:xfrm>
            <a:off x="1691680" y="6525344"/>
            <a:ext cx="7452320" cy="369332"/>
          </a:xfrm>
          <a:prstGeom prst="rect">
            <a:avLst/>
          </a:prstGeom>
          <a:noFill/>
        </p:spPr>
        <p:txBody>
          <a:bodyPr wrap="square" rtlCol="0">
            <a:spAutoFit/>
          </a:bodyPr>
          <a:lstStyle/>
          <a:p>
            <a:r>
              <a:rPr lang="da-DK" b="1" dirty="0"/>
              <a:t> </a:t>
            </a:r>
            <a:r>
              <a:rPr lang="da-DK" dirty="0" err="1"/>
              <a:t>Smolen</a:t>
            </a:r>
            <a:r>
              <a:rPr lang="da-DK" dirty="0"/>
              <a:t> JS, </a:t>
            </a:r>
            <a:r>
              <a:rPr lang="da-DK" dirty="0" err="1"/>
              <a:t>Aletaha</a:t>
            </a:r>
            <a:r>
              <a:rPr lang="da-DK" dirty="0"/>
              <a:t> D, </a:t>
            </a:r>
            <a:r>
              <a:rPr lang="da-DK" dirty="0" err="1"/>
              <a:t>Bijlsma</a:t>
            </a:r>
            <a:r>
              <a:rPr lang="da-DK" dirty="0"/>
              <a:t> JWJ, et al. </a:t>
            </a:r>
            <a:r>
              <a:rPr lang="da-DK" i="1" dirty="0"/>
              <a:t> Ann </a:t>
            </a:r>
            <a:r>
              <a:rPr lang="da-DK" i="1" dirty="0" err="1"/>
              <a:t>Rheum</a:t>
            </a:r>
            <a:r>
              <a:rPr lang="da-DK" i="1" dirty="0"/>
              <a:t> Dis</a:t>
            </a:r>
            <a:r>
              <a:rPr lang="da-DK" dirty="0"/>
              <a:t>. 2010;69(4):631-637.</a:t>
            </a:r>
          </a:p>
        </p:txBody>
      </p:sp>
    </p:spTree>
    <p:extLst>
      <p:ext uri="{BB962C8B-B14F-4D97-AF65-F5344CB8AC3E}">
        <p14:creationId xmlns:p14="http://schemas.microsoft.com/office/powerpoint/2010/main" xmlns="" val="3451074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332656"/>
            <a:ext cx="8640960" cy="1470025"/>
          </a:xfrm>
        </p:spPr>
        <p:txBody>
          <a:bodyPr/>
          <a:lstStyle/>
          <a:p>
            <a:r>
              <a:rPr lang="da-DK" b="1" dirty="0" err="1" smtClean="0"/>
              <a:t>Treat</a:t>
            </a:r>
            <a:r>
              <a:rPr lang="da-DK" b="1" dirty="0" smtClean="0"/>
              <a:t>-To-Target Anbefalinger</a:t>
            </a:r>
            <a:endParaRPr lang="da-DK" dirty="0"/>
          </a:p>
        </p:txBody>
      </p:sp>
      <p:sp>
        <p:nvSpPr>
          <p:cNvPr id="3" name="Undertitel 2"/>
          <p:cNvSpPr>
            <a:spLocks noGrp="1"/>
          </p:cNvSpPr>
          <p:nvPr>
            <p:ph type="subTitle" idx="1"/>
          </p:nvPr>
        </p:nvSpPr>
        <p:spPr>
          <a:xfrm>
            <a:off x="323528" y="1988840"/>
            <a:ext cx="8496944" cy="4608512"/>
          </a:xfrm>
        </p:spPr>
        <p:txBody>
          <a:bodyPr>
            <a:normAutofit fontScale="92500" lnSpcReduction="20000"/>
          </a:bodyPr>
          <a:lstStyle/>
          <a:p>
            <a:r>
              <a:rPr lang="da-DK" dirty="0" smtClean="0">
                <a:solidFill>
                  <a:schemeClr val="tx1"/>
                </a:solidFill>
              </a:rPr>
              <a:t>Sygdomsaktivitet </a:t>
            </a:r>
            <a:r>
              <a:rPr lang="da-DK" dirty="0">
                <a:solidFill>
                  <a:schemeClr val="tx1"/>
                </a:solidFill>
              </a:rPr>
              <a:t>skal </a:t>
            </a:r>
            <a:r>
              <a:rPr lang="da-DK" dirty="0" smtClean="0">
                <a:solidFill>
                  <a:schemeClr val="tx1"/>
                </a:solidFill>
              </a:rPr>
              <a:t>vurderes og </a:t>
            </a:r>
            <a:r>
              <a:rPr lang="da-DK" dirty="0">
                <a:solidFill>
                  <a:schemeClr val="tx1"/>
                </a:solidFill>
              </a:rPr>
              <a:t>dokumenteres løbende, så ofte som månedligt for patienter med høj / moderat sygdomsaktivitet, eller mindre hyppigt (</a:t>
            </a:r>
            <a:r>
              <a:rPr lang="da-DK" dirty="0" err="1">
                <a:solidFill>
                  <a:schemeClr val="tx1"/>
                </a:solidFill>
              </a:rPr>
              <a:t>f.eks</a:t>
            </a:r>
            <a:r>
              <a:rPr lang="da-DK" dirty="0">
                <a:solidFill>
                  <a:schemeClr val="tx1"/>
                </a:solidFill>
              </a:rPr>
              <a:t> hver 3 til 6 måneder) for patienter i vedvarende lav </a:t>
            </a:r>
            <a:r>
              <a:rPr lang="da-DK" dirty="0" smtClean="0">
                <a:solidFill>
                  <a:schemeClr val="tx1"/>
                </a:solidFill>
              </a:rPr>
              <a:t>eller ingen sygdomsaktivitet.</a:t>
            </a:r>
          </a:p>
          <a:p>
            <a:endParaRPr lang="en-US" dirty="0" smtClean="0">
              <a:solidFill>
                <a:schemeClr val="tx1"/>
              </a:solidFill>
            </a:endParaRPr>
          </a:p>
          <a:p>
            <a:r>
              <a:rPr lang="da-DK" dirty="0">
                <a:solidFill>
                  <a:schemeClr val="tx1"/>
                </a:solidFill>
              </a:rPr>
              <a:t>Høj / moderat sygdomsaktivitet → hyppig vurdering af sygdomsstatus </a:t>
            </a:r>
            <a:r>
              <a:rPr lang="da-DK" dirty="0" err="1" smtClean="0">
                <a:solidFill>
                  <a:schemeClr val="tx1"/>
                </a:solidFill>
              </a:rPr>
              <a:t>mhp</a:t>
            </a:r>
            <a:r>
              <a:rPr lang="da-DK" dirty="0" smtClean="0">
                <a:solidFill>
                  <a:schemeClr val="tx1"/>
                </a:solidFill>
              </a:rPr>
              <a:t>. tilpasning af </a:t>
            </a:r>
            <a:r>
              <a:rPr lang="da-DK" dirty="0">
                <a:solidFill>
                  <a:schemeClr val="tx1"/>
                </a:solidFill>
              </a:rPr>
              <a:t>behandlingen i overensstemmelse </a:t>
            </a:r>
            <a:r>
              <a:rPr lang="da-DK" dirty="0" smtClean="0">
                <a:solidFill>
                  <a:schemeClr val="tx1"/>
                </a:solidFill>
              </a:rPr>
              <a:t>hermed. </a:t>
            </a:r>
            <a:r>
              <a:rPr lang="da-DK" dirty="0">
                <a:solidFill>
                  <a:schemeClr val="tx1"/>
                </a:solidFill>
              </a:rPr>
              <a:t/>
            </a:r>
            <a:br>
              <a:rPr lang="da-DK" dirty="0">
                <a:solidFill>
                  <a:schemeClr val="tx1"/>
                </a:solidFill>
              </a:rPr>
            </a:br>
            <a:r>
              <a:rPr lang="da-DK" dirty="0">
                <a:solidFill>
                  <a:schemeClr val="tx1"/>
                </a:solidFill>
              </a:rPr>
              <a:t>Hvis </a:t>
            </a:r>
            <a:r>
              <a:rPr lang="da-DK" dirty="0" smtClean="0">
                <a:solidFill>
                  <a:schemeClr val="tx1"/>
                </a:solidFill>
              </a:rPr>
              <a:t>vedvarende </a:t>
            </a:r>
            <a:r>
              <a:rPr lang="da-DK" dirty="0" err="1" smtClean="0">
                <a:solidFill>
                  <a:schemeClr val="tx1"/>
                </a:solidFill>
              </a:rPr>
              <a:t>remission</a:t>
            </a:r>
            <a:r>
              <a:rPr lang="da-DK" dirty="0" smtClean="0">
                <a:solidFill>
                  <a:schemeClr val="tx1"/>
                </a:solidFill>
              </a:rPr>
              <a:t> er nået → </a:t>
            </a:r>
            <a:r>
              <a:rPr lang="da-DK" dirty="0">
                <a:solidFill>
                  <a:schemeClr val="tx1"/>
                </a:solidFill>
              </a:rPr>
              <a:t>mindre hyppige </a:t>
            </a:r>
            <a:r>
              <a:rPr lang="da-DK" dirty="0" smtClean="0">
                <a:solidFill>
                  <a:schemeClr val="tx1"/>
                </a:solidFill>
              </a:rPr>
              <a:t>evalueringer.</a:t>
            </a:r>
            <a:endParaRPr lang="da-DK" dirty="0">
              <a:solidFill>
                <a:schemeClr val="tx1"/>
              </a:solidFill>
            </a:endParaRPr>
          </a:p>
        </p:txBody>
      </p:sp>
      <p:sp>
        <p:nvSpPr>
          <p:cNvPr id="4" name="Tekstboks 3"/>
          <p:cNvSpPr txBox="1"/>
          <p:nvPr/>
        </p:nvSpPr>
        <p:spPr>
          <a:xfrm>
            <a:off x="1691680" y="6525344"/>
            <a:ext cx="7452320" cy="369332"/>
          </a:xfrm>
          <a:prstGeom prst="rect">
            <a:avLst/>
          </a:prstGeom>
          <a:noFill/>
        </p:spPr>
        <p:txBody>
          <a:bodyPr wrap="square" rtlCol="0">
            <a:spAutoFit/>
          </a:bodyPr>
          <a:lstStyle/>
          <a:p>
            <a:r>
              <a:rPr lang="da-DK" b="1" dirty="0"/>
              <a:t> </a:t>
            </a:r>
            <a:r>
              <a:rPr lang="da-DK" dirty="0" err="1"/>
              <a:t>Smolen</a:t>
            </a:r>
            <a:r>
              <a:rPr lang="da-DK" dirty="0"/>
              <a:t> JS, </a:t>
            </a:r>
            <a:r>
              <a:rPr lang="da-DK" dirty="0" err="1"/>
              <a:t>Aletaha</a:t>
            </a:r>
            <a:r>
              <a:rPr lang="da-DK" dirty="0"/>
              <a:t> D, </a:t>
            </a:r>
            <a:r>
              <a:rPr lang="da-DK" dirty="0" err="1"/>
              <a:t>Bijlsma</a:t>
            </a:r>
            <a:r>
              <a:rPr lang="da-DK" dirty="0"/>
              <a:t> JWJ, et al. </a:t>
            </a:r>
            <a:r>
              <a:rPr lang="da-DK" i="1" dirty="0"/>
              <a:t> Ann </a:t>
            </a:r>
            <a:r>
              <a:rPr lang="da-DK" i="1" dirty="0" err="1"/>
              <a:t>Rheum</a:t>
            </a:r>
            <a:r>
              <a:rPr lang="da-DK" i="1" dirty="0"/>
              <a:t> Dis</a:t>
            </a:r>
            <a:r>
              <a:rPr lang="da-DK" dirty="0"/>
              <a:t>. 2010;69(4):631-637.</a:t>
            </a:r>
          </a:p>
        </p:txBody>
      </p:sp>
    </p:spTree>
    <p:extLst>
      <p:ext uri="{BB962C8B-B14F-4D97-AF65-F5344CB8AC3E}">
        <p14:creationId xmlns:p14="http://schemas.microsoft.com/office/powerpoint/2010/main" xmlns="" val="691303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332656"/>
            <a:ext cx="8640960" cy="1470025"/>
          </a:xfrm>
        </p:spPr>
        <p:txBody>
          <a:bodyPr/>
          <a:lstStyle/>
          <a:p>
            <a:r>
              <a:rPr lang="da-DK" b="1" dirty="0" err="1" smtClean="0"/>
              <a:t>Treat</a:t>
            </a:r>
            <a:r>
              <a:rPr lang="da-DK" b="1" dirty="0" smtClean="0"/>
              <a:t>-To-Target Anbefalinger</a:t>
            </a:r>
            <a:endParaRPr lang="da-DK" dirty="0"/>
          </a:p>
        </p:txBody>
      </p:sp>
      <p:sp>
        <p:nvSpPr>
          <p:cNvPr id="3" name="Undertitel 2"/>
          <p:cNvSpPr>
            <a:spLocks noGrp="1"/>
          </p:cNvSpPr>
          <p:nvPr>
            <p:ph type="subTitle" idx="1"/>
          </p:nvPr>
        </p:nvSpPr>
        <p:spPr>
          <a:xfrm>
            <a:off x="323528" y="1916832"/>
            <a:ext cx="8496944" cy="4824536"/>
          </a:xfrm>
        </p:spPr>
        <p:txBody>
          <a:bodyPr>
            <a:normAutofit lnSpcReduction="10000"/>
          </a:bodyPr>
          <a:lstStyle/>
          <a:p>
            <a:r>
              <a:rPr lang="da-DK" dirty="0">
                <a:solidFill>
                  <a:schemeClr val="tx1"/>
                </a:solidFill>
              </a:rPr>
              <a:t>Brug af validerede sammensatte </a:t>
            </a:r>
            <a:r>
              <a:rPr lang="da-DK" dirty="0" smtClean="0">
                <a:solidFill>
                  <a:schemeClr val="tx1"/>
                </a:solidFill>
              </a:rPr>
              <a:t>mål </a:t>
            </a:r>
            <a:r>
              <a:rPr lang="da-DK" dirty="0">
                <a:solidFill>
                  <a:schemeClr val="tx1"/>
                </a:solidFill>
              </a:rPr>
              <a:t>for sygdomsaktivitet, som omfatter </a:t>
            </a:r>
            <a:r>
              <a:rPr lang="da-DK" dirty="0" smtClean="0">
                <a:solidFill>
                  <a:schemeClr val="tx1"/>
                </a:solidFill>
              </a:rPr>
              <a:t>de fælles </a:t>
            </a:r>
            <a:r>
              <a:rPr lang="da-DK" dirty="0">
                <a:solidFill>
                  <a:schemeClr val="tx1"/>
                </a:solidFill>
              </a:rPr>
              <a:t>vurderinger, der er behov for i almindelig klinisk </a:t>
            </a:r>
            <a:r>
              <a:rPr lang="da-DK" dirty="0" smtClean="0">
                <a:solidFill>
                  <a:schemeClr val="tx1"/>
                </a:solidFill>
              </a:rPr>
              <a:t>praksis for </a:t>
            </a:r>
            <a:r>
              <a:rPr lang="da-DK" dirty="0">
                <a:solidFill>
                  <a:schemeClr val="tx1"/>
                </a:solidFill>
              </a:rPr>
              <a:t>at vejlede </a:t>
            </a:r>
            <a:r>
              <a:rPr lang="da-DK" dirty="0" smtClean="0">
                <a:solidFill>
                  <a:schemeClr val="tx1"/>
                </a:solidFill>
              </a:rPr>
              <a:t>behandlings </a:t>
            </a:r>
            <a:r>
              <a:rPr lang="da-DK" dirty="0">
                <a:solidFill>
                  <a:schemeClr val="tx1"/>
                </a:solidFill>
              </a:rPr>
              <a:t>beslutninger</a:t>
            </a:r>
            <a:r>
              <a:rPr lang="da-DK" dirty="0" smtClean="0">
                <a:solidFill>
                  <a:schemeClr val="tx1"/>
                </a:solidFill>
              </a:rPr>
              <a:t>.</a:t>
            </a:r>
          </a:p>
          <a:p>
            <a:endParaRPr lang="en-US" b="1" dirty="0" smtClean="0">
              <a:solidFill>
                <a:schemeClr val="tx1"/>
              </a:solidFill>
            </a:endParaRPr>
          </a:p>
          <a:p>
            <a:r>
              <a:rPr lang="da-DK" dirty="0" smtClean="0">
                <a:solidFill>
                  <a:schemeClr val="tx1"/>
                </a:solidFill>
              </a:rPr>
              <a:t>Sammensatte mål skal fange </a:t>
            </a:r>
            <a:r>
              <a:rPr lang="da-DK" dirty="0">
                <a:solidFill>
                  <a:schemeClr val="tx1"/>
                </a:solidFill>
              </a:rPr>
              <a:t>heterogenitet </a:t>
            </a:r>
            <a:r>
              <a:rPr lang="da-DK" dirty="0" smtClean="0">
                <a:solidFill>
                  <a:schemeClr val="tx1"/>
                </a:solidFill>
              </a:rPr>
              <a:t>hos og mellem RA patienterne. </a:t>
            </a:r>
            <a:r>
              <a:rPr lang="da-DK" dirty="0">
                <a:solidFill>
                  <a:schemeClr val="tx1"/>
                </a:solidFill>
              </a:rPr>
              <a:t/>
            </a:r>
            <a:br>
              <a:rPr lang="da-DK" dirty="0">
                <a:solidFill>
                  <a:schemeClr val="tx1"/>
                </a:solidFill>
              </a:rPr>
            </a:br>
            <a:r>
              <a:rPr lang="da-DK" dirty="0" smtClean="0">
                <a:solidFill>
                  <a:schemeClr val="tx1"/>
                </a:solidFill>
              </a:rPr>
              <a:t>Målene der indeholder </a:t>
            </a:r>
            <a:r>
              <a:rPr lang="da-DK" dirty="0" err="1" smtClean="0">
                <a:solidFill>
                  <a:schemeClr val="tx1"/>
                </a:solidFill>
              </a:rPr>
              <a:t>ledvurdering</a:t>
            </a:r>
            <a:r>
              <a:rPr lang="da-DK" dirty="0" smtClean="0">
                <a:solidFill>
                  <a:schemeClr val="tx1"/>
                </a:solidFill>
              </a:rPr>
              <a:t> er eks. </a:t>
            </a:r>
            <a:r>
              <a:rPr lang="da-DK" dirty="0">
                <a:solidFill>
                  <a:schemeClr val="tx1"/>
                </a:solidFill>
              </a:rPr>
              <a:t>DAS, DAS28, SDAI, CDAI og andre værktøjer (valget er åbent for klinikeren</a:t>
            </a:r>
            <a:r>
              <a:rPr lang="da-DK" dirty="0" smtClean="0">
                <a:solidFill>
                  <a:schemeClr val="tx1"/>
                </a:solidFill>
              </a:rPr>
              <a:t>).</a:t>
            </a:r>
            <a:endParaRPr lang="en-US" b="1" dirty="0">
              <a:solidFill>
                <a:schemeClr val="tx1"/>
              </a:solidFill>
            </a:endParaRPr>
          </a:p>
        </p:txBody>
      </p:sp>
    </p:spTree>
    <p:extLst>
      <p:ext uri="{BB962C8B-B14F-4D97-AF65-F5344CB8AC3E}">
        <p14:creationId xmlns:p14="http://schemas.microsoft.com/office/powerpoint/2010/main" xmlns="" val="2250566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332656"/>
            <a:ext cx="8640960" cy="1470025"/>
          </a:xfrm>
        </p:spPr>
        <p:txBody>
          <a:bodyPr/>
          <a:lstStyle/>
          <a:p>
            <a:r>
              <a:rPr lang="da-DK" b="1" dirty="0" err="1" smtClean="0"/>
              <a:t>Treat</a:t>
            </a:r>
            <a:r>
              <a:rPr lang="da-DK" b="1" dirty="0" smtClean="0"/>
              <a:t>-To-Target Anbefalinger</a:t>
            </a:r>
            <a:endParaRPr lang="da-DK" dirty="0"/>
          </a:p>
        </p:txBody>
      </p:sp>
      <p:sp>
        <p:nvSpPr>
          <p:cNvPr id="3" name="Undertitel 2"/>
          <p:cNvSpPr>
            <a:spLocks noGrp="1"/>
          </p:cNvSpPr>
          <p:nvPr>
            <p:ph type="subTitle" idx="1"/>
          </p:nvPr>
        </p:nvSpPr>
        <p:spPr>
          <a:xfrm>
            <a:off x="323528" y="1916832"/>
            <a:ext cx="8496944" cy="4824536"/>
          </a:xfrm>
        </p:spPr>
        <p:txBody>
          <a:bodyPr>
            <a:normAutofit fontScale="92500" lnSpcReduction="20000"/>
          </a:bodyPr>
          <a:lstStyle/>
          <a:p>
            <a:r>
              <a:rPr lang="da-DK" dirty="0" smtClean="0">
                <a:solidFill>
                  <a:schemeClr val="tx1"/>
                </a:solidFill>
              </a:rPr>
              <a:t>Ud </a:t>
            </a:r>
            <a:r>
              <a:rPr lang="da-DK" dirty="0">
                <a:solidFill>
                  <a:schemeClr val="tx1"/>
                </a:solidFill>
              </a:rPr>
              <a:t>over at vurdere sammensatte mål for </a:t>
            </a:r>
            <a:r>
              <a:rPr lang="da-DK" dirty="0" smtClean="0">
                <a:solidFill>
                  <a:schemeClr val="tx1"/>
                </a:solidFill>
              </a:rPr>
              <a:t>sygdomsaktivitet bør strukturelle </a:t>
            </a:r>
            <a:r>
              <a:rPr lang="da-DK" dirty="0">
                <a:solidFill>
                  <a:schemeClr val="tx1"/>
                </a:solidFill>
              </a:rPr>
              <a:t>ændringer og funktionsnedsættelse </a:t>
            </a:r>
            <a:r>
              <a:rPr lang="da-DK" dirty="0" smtClean="0">
                <a:solidFill>
                  <a:schemeClr val="tx1"/>
                </a:solidFill>
              </a:rPr>
              <a:t>overvejes</a:t>
            </a:r>
            <a:r>
              <a:rPr lang="da-DK" dirty="0">
                <a:solidFill>
                  <a:schemeClr val="tx1"/>
                </a:solidFill>
              </a:rPr>
              <a:t>, når </a:t>
            </a:r>
            <a:r>
              <a:rPr lang="da-DK" dirty="0" smtClean="0">
                <a:solidFill>
                  <a:schemeClr val="tx1"/>
                </a:solidFill>
              </a:rPr>
              <a:t>der foretages </a:t>
            </a:r>
            <a:r>
              <a:rPr lang="da-DK" dirty="0">
                <a:solidFill>
                  <a:schemeClr val="tx1"/>
                </a:solidFill>
              </a:rPr>
              <a:t>kliniske </a:t>
            </a:r>
            <a:r>
              <a:rPr lang="da-DK" dirty="0" smtClean="0">
                <a:solidFill>
                  <a:schemeClr val="tx1"/>
                </a:solidFill>
              </a:rPr>
              <a:t>beslutninger.</a:t>
            </a:r>
            <a:endParaRPr lang="en-US" b="1" dirty="0" smtClean="0"/>
          </a:p>
          <a:p>
            <a:endParaRPr lang="en-US" b="1" dirty="0"/>
          </a:p>
          <a:p>
            <a:r>
              <a:rPr lang="da-DK" dirty="0" smtClean="0">
                <a:solidFill>
                  <a:schemeClr val="tx1"/>
                </a:solidFill>
              </a:rPr>
              <a:t>Funktionsnedsættelse </a:t>
            </a:r>
            <a:r>
              <a:rPr lang="da-DK" dirty="0">
                <a:solidFill>
                  <a:schemeClr val="tx1"/>
                </a:solidFill>
              </a:rPr>
              <a:t>og </a:t>
            </a:r>
            <a:r>
              <a:rPr lang="da-DK" dirty="0" err="1">
                <a:solidFill>
                  <a:schemeClr val="tx1"/>
                </a:solidFill>
              </a:rPr>
              <a:t>ledskader</a:t>
            </a:r>
            <a:r>
              <a:rPr lang="da-DK" dirty="0">
                <a:solidFill>
                  <a:schemeClr val="tx1"/>
                </a:solidFill>
              </a:rPr>
              <a:t> i RA er </a:t>
            </a:r>
            <a:r>
              <a:rPr lang="da-DK" dirty="0" smtClean="0">
                <a:solidFill>
                  <a:schemeClr val="tx1"/>
                </a:solidFill>
              </a:rPr>
              <a:t>resultat af ​​sygdomsaktivitet. </a:t>
            </a:r>
            <a:r>
              <a:rPr lang="da-DK" dirty="0">
                <a:solidFill>
                  <a:schemeClr val="tx1"/>
                </a:solidFill>
              </a:rPr>
              <a:t/>
            </a:r>
            <a:br>
              <a:rPr lang="da-DK" dirty="0">
                <a:solidFill>
                  <a:schemeClr val="tx1"/>
                </a:solidFill>
              </a:rPr>
            </a:br>
            <a:r>
              <a:rPr lang="da-DK" dirty="0" smtClean="0">
                <a:solidFill>
                  <a:schemeClr val="tx1"/>
                </a:solidFill>
              </a:rPr>
              <a:t>Røntgen (evt. også </a:t>
            </a:r>
            <a:r>
              <a:rPr lang="da-DK" dirty="0">
                <a:solidFill>
                  <a:schemeClr val="tx1"/>
                </a:solidFill>
              </a:rPr>
              <a:t>MRI eller </a:t>
            </a:r>
            <a:r>
              <a:rPr lang="da-DK" dirty="0" smtClean="0">
                <a:solidFill>
                  <a:schemeClr val="tx1"/>
                </a:solidFill>
              </a:rPr>
              <a:t>UL) </a:t>
            </a:r>
            <a:r>
              <a:rPr lang="da-DK" dirty="0">
                <a:solidFill>
                  <a:schemeClr val="tx1"/>
                </a:solidFill>
              </a:rPr>
              <a:t>bør foretages på </a:t>
            </a:r>
            <a:r>
              <a:rPr lang="da-DK" dirty="0" smtClean="0">
                <a:solidFill>
                  <a:schemeClr val="tx1"/>
                </a:solidFill>
              </a:rPr>
              <a:t>årsbasis. </a:t>
            </a:r>
            <a:r>
              <a:rPr lang="da-DK" dirty="0">
                <a:solidFill>
                  <a:schemeClr val="tx1"/>
                </a:solidFill>
              </a:rPr>
              <a:t/>
            </a:r>
            <a:br>
              <a:rPr lang="da-DK" dirty="0">
                <a:solidFill>
                  <a:schemeClr val="tx1"/>
                </a:solidFill>
              </a:rPr>
            </a:br>
            <a:r>
              <a:rPr lang="da-DK" dirty="0">
                <a:solidFill>
                  <a:schemeClr val="tx1"/>
                </a:solidFill>
              </a:rPr>
              <a:t>Hvis </a:t>
            </a:r>
            <a:r>
              <a:rPr lang="da-DK" dirty="0" err="1">
                <a:solidFill>
                  <a:schemeClr val="tx1"/>
                </a:solidFill>
              </a:rPr>
              <a:t>ledskader</a:t>
            </a:r>
            <a:r>
              <a:rPr lang="da-DK" dirty="0">
                <a:solidFill>
                  <a:schemeClr val="tx1"/>
                </a:solidFill>
              </a:rPr>
              <a:t> </a:t>
            </a:r>
            <a:r>
              <a:rPr lang="da-DK" dirty="0" smtClean="0">
                <a:solidFill>
                  <a:schemeClr val="tx1"/>
                </a:solidFill>
              </a:rPr>
              <a:t>progredierer trods </a:t>
            </a:r>
            <a:r>
              <a:rPr lang="da-DK" dirty="0">
                <a:solidFill>
                  <a:schemeClr val="tx1"/>
                </a:solidFill>
              </a:rPr>
              <a:t>opnåelsen af ​​det ønskede terapeutiske mål, såsom LDA, kan </a:t>
            </a:r>
            <a:r>
              <a:rPr lang="da-DK" dirty="0" smtClean="0">
                <a:solidFill>
                  <a:schemeClr val="tx1"/>
                </a:solidFill>
              </a:rPr>
              <a:t>intensivering af </a:t>
            </a:r>
            <a:r>
              <a:rPr lang="da-DK" dirty="0">
                <a:solidFill>
                  <a:schemeClr val="tx1"/>
                </a:solidFill>
              </a:rPr>
              <a:t>behandlingen være </a:t>
            </a:r>
            <a:r>
              <a:rPr lang="da-DK" dirty="0" smtClean="0">
                <a:solidFill>
                  <a:schemeClr val="tx1"/>
                </a:solidFill>
              </a:rPr>
              <a:t>nødvendig</a:t>
            </a:r>
            <a:r>
              <a:rPr lang="da-DK" dirty="0" smtClean="0"/>
              <a:t>.</a:t>
            </a:r>
            <a:endParaRPr lang="en-US" b="1" dirty="0" smtClean="0"/>
          </a:p>
        </p:txBody>
      </p:sp>
    </p:spTree>
    <p:extLst>
      <p:ext uri="{BB962C8B-B14F-4D97-AF65-F5344CB8AC3E}">
        <p14:creationId xmlns:p14="http://schemas.microsoft.com/office/powerpoint/2010/main" xmlns="" val="3163878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332656"/>
            <a:ext cx="8640960" cy="1470025"/>
          </a:xfrm>
        </p:spPr>
        <p:txBody>
          <a:bodyPr/>
          <a:lstStyle/>
          <a:p>
            <a:r>
              <a:rPr lang="da-DK" b="1" dirty="0" err="1" smtClean="0"/>
              <a:t>Treat</a:t>
            </a:r>
            <a:r>
              <a:rPr lang="da-DK" b="1" dirty="0"/>
              <a:t>-</a:t>
            </a:r>
            <a:r>
              <a:rPr lang="da-DK" b="1" dirty="0" smtClean="0"/>
              <a:t>To-Target Anbefalinger</a:t>
            </a:r>
            <a:endParaRPr lang="da-DK" dirty="0"/>
          </a:p>
        </p:txBody>
      </p:sp>
      <p:sp>
        <p:nvSpPr>
          <p:cNvPr id="3" name="Undertitel 2"/>
          <p:cNvSpPr>
            <a:spLocks noGrp="1"/>
          </p:cNvSpPr>
          <p:nvPr>
            <p:ph type="subTitle" idx="1"/>
          </p:nvPr>
        </p:nvSpPr>
        <p:spPr>
          <a:xfrm>
            <a:off x="323528" y="1916832"/>
            <a:ext cx="8496944" cy="4824536"/>
          </a:xfrm>
        </p:spPr>
        <p:txBody>
          <a:bodyPr>
            <a:normAutofit/>
          </a:bodyPr>
          <a:lstStyle/>
          <a:p>
            <a:r>
              <a:rPr lang="da-DK" dirty="0">
                <a:solidFill>
                  <a:schemeClr val="tx1"/>
                </a:solidFill>
              </a:rPr>
              <a:t>Det ønskede mål behandling skal opretholdes under hele </a:t>
            </a:r>
            <a:r>
              <a:rPr lang="da-DK" dirty="0" smtClean="0">
                <a:solidFill>
                  <a:schemeClr val="tx1"/>
                </a:solidFill>
              </a:rPr>
              <a:t>sygdomsforløbet.</a:t>
            </a:r>
          </a:p>
          <a:p>
            <a:endParaRPr lang="en-US" b="1" dirty="0" smtClean="0">
              <a:solidFill>
                <a:schemeClr val="tx1"/>
              </a:solidFill>
            </a:endParaRPr>
          </a:p>
          <a:p>
            <a:r>
              <a:rPr lang="da-DK" dirty="0" smtClean="0">
                <a:solidFill>
                  <a:schemeClr val="tx1"/>
                </a:solidFill>
              </a:rPr>
              <a:t>Det er vigtigt at fastholde </a:t>
            </a:r>
            <a:r>
              <a:rPr lang="da-DK" dirty="0" err="1" smtClean="0">
                <a:solidFill>
                  <a:schemeClr val="tx1"/>
                </a:solidFill>
              </a:rPr>
              <a:t>remission</a:t>
            </a:r>
            <a:r>
              <a:rPr lang="da-DK" dirty="0" smtClean="0">
                <a:solidFill>
                  <a:schemeClr val="tx1"/>
                </a:solidFill>
              </a:rPr>
              <a:t> kontinuerligt. </a:t>
            </a:r>
            <a:r>
              <a:rPr lang="da-DK" dirty="0">
                <a:solidFill>
                  <a:schemeClr val="tx1"/>
                </a:solidFill>
              </a:rPr>
              <a:t/>
            </a:r>
            <a:br>
              <a:rPr lang="da-DK" dirty="0">
                <a:solidFill>
                  <a:schemeClr val="tx1"/>
                </a:solidFill>
              </a:rPr>
            </a:br>
            <a:r>
              <a:rPr lang="da-DK" dirty="0" smtClean="0">
                <a:solidFill>
                  <a:schemeClr val="tx1"/>
                </a:solidFill>
              </a:rPr>
              <a:t>Beslutning </a:t>
            </a:r>
            <a:r>
              <a:rPr lang="da-DK" dirty="0">
                <a:solidFill>
                  <a:schemeClr val="tx1"/>
                </a:solidFill>
              </a:rPr>
              <a:t>om at reducere (dosis eller interval) syntetisk eller biologisk DMARD behandling, endsige stoppe </a:t>
            </a:r>
            <a:r>
              <a:rPr lang="da-DK" dirty="0" smtClean="0">
                <a:solidFill>
                  <a:schemeClr val="tx1"/>
                </a:solidFill>
              </a:rPr>
              <a:t>det skal ske med forsigtighed.</a:t>
            </a:r>
            <a:endParaRPr lang="en-US" b="1" dirty="0" smtClean="0">
              <a:solidFill>
                <a:schemeClr val="tx1"/>
              </a:solidFill>
            </a:endParaRPr>
          </a:p>
        </p:txBody>
      </p:sp>
      <p:sp>
        <p:nvSpPr>
          <p:cNvPr id="4" name="Tekstboks 3"/>
          <p:cNvSpPr txBox="1"/>
          <p:nvPr/>
        </p:nvSpPr>
        <p:spPr>
          <a:xfrm>
            <a:off x="1691680" y="6525344"/>
            <a:ext cx="7452320" cy="369332"/>
          </a:xfrm>
          <a:prstGeom prst="rect">
            <a:avLst/>
          </a:prstGeom>
          <a:noFill/>
        </p:spPr>
        <p:txBody>
          <a:bodyPr wrap="square" rtlCol="0">
            <a:spAutoFit/>
          </a:bodyPr>
          <a:lstStyle/>
          <a:p>
            <a:r>
              <a:rPr lang="da-DK" b="1" dirty="0"/>
              <a:t> </a:t>
            </a:r>
            <a:r>
              <a:rPr lang="da-DK" dirty="0" err="1"/>
              <a:t>Smolen</a:t>
            </a:r>
            <a:r>
              <a:rPr lang="da-DK" dirty="0"/>
              <a:t> JS, </a:t>
            </a:r>
            <a:r>
              <a:rPr lang="da-DK" dirty="0" err="1"/>
              <a:t>Aletaha</a:t>
            </a:r>
            <a:r>
              <a:rPr lang="da-DK" dirty="0"/>
              <a:t> D, </a:t>
            </a:r>
            <a:r>
              <a:rPr lang="da-DK" dirty="0" err="1"/>
              <a:t>Bijlsma</a:t>
            </a:r>
            <a:r>
              <a:rPr lang="da-DK" dirty="0"/>
              <a:t> JWJ, et al. </a:t>
            </a:r>
            <a:r>
              <a:rPr lang="da-DK" i="1" dirty="0"/>
              <a:t> Ann </a:t>
            </a:r>
            <a:r>
              <a:rPr lang="da-DK" i="1" dirty="0" err="1"/>
              <a:t>Rheum</a:t>
            </a:r>
            <a:r>
              <a:rPr lang="da-DK" i="1" dirty="0"/>
              <a:t> Dis</a:t>
            </a:r>
            <a:r>
              <a:rPr lang="da-DK" dirty="0"/>
              <a:t>. 2010;69(4):631-637.</a:t>
            </a:r>
          </a:p>
        </p:txBody>
      </p:sp>
    </p:spTree>
    <p:extLst>
      <p:ext uri="{BB962C8B-B14F-4D97-AF65-F5344CB8AC3E}">
        <p14:creationId xmlns:p14="http://schemas.microsoft.com/office/powerpoint/2010/main" xmlns="" val="2264687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332656"/>
            <a:ext cx="8640960" cy="1470025"/>
          </a:xfrm>
        </p:spPr>
        <p:txBody>
          <a:bodyPr/>
          <a:lstStyle/>
          <a:p>
            <a:r>
              <a:rPr lang="da-DK" b="1" dirty="0" err="1" smtClean="0"/>
              <a:t>Treat</a:t>
            </a:r>
            <a:r>
              <a:rPr lang="da-DK" b="1" dirty="0" smtClean="0"/>
              <a:t>-To-Target Anbefalinger</a:t>
            </a:r>
            <a:endParaRPr lang="da-DK" dirty="0"/>
          </a:p>
        </p:txBody>
      </p:sp>
      <p:sp>
        <p:nvSpPr>
          <p:cNvPr id="3" name="Undertitel 2"/>
          <p:cNvSpPr>
            <a:spLocks noGrp="1"/>
          </p:cNvSpPr>
          <p:nvPr>
            <p:ph type="subTitle" idx="1"/>
          </p:nvPr>
        </p:nvSpPr>
        <p:spPr>
          <a:xfrm>
            <a:off x="323528" y="1916832"/>
            <a:ext cx="8496944" cy="4824536"/>
          </a:xfrm>
        </p:spPr>
        <p:txBody>
          <a:bodyPr>
            <a:normAutofit fontScale="85000" lnSpcReduction="10000"/>
          </a:bodyPr>
          <a:lstStyle/>
          <a:p>
            <a:r>
              <a:rPr lang="da-DK" dirty="0">
                <a:solidFill>
                  <a:schemeClr val="tx1"/>
                </a:solidFill>
              </a:rPr>
              <a:t>Valget af (sammensatte) mål for sygdomsaktivitet og </a:t>
            </a:r>
            <a:r>
              <a:rPr lang="da-DK" dirty="0" err="1" smtClean="0">
                <a:solidFill>
                  <a:schemeClr val="tx1"/>
                </a:solidFill>
              </a:rPr>
              <a:t>remission</a:t>
            </a:r>
            <a:r>
              <a:rPr lang="da-DK" dirty="0" smtClean="0">
                <a:solidFill>
                  <a:schemeClr val="tx1"/>
                </a:solidFill>
              </a:rPr>
              <a:t> kan påvirkes </a:t>
            </a:r>
            <a:r>
              <a:rPr lang="da-DK" dirty="0">
                <a:solidFill>
                  <a:schemeClr val="tx1"/>
                </a:solidFill>
              </a:rPr>
              <a:t>af overvejelser om </a:t>
            </a:r>
            <a:r>
              <a:rPr lang="da-DK" dirty="0" err="1">
                <a:solidFill>
                  <a:schemeClr val="tx1"/>
                </a:solidFill>
              </a:rPr>
              <a:t>co</a:t>
            </a:r>
            <a:r>
              <a:rPr lang="da-DK" dirty="0">
                <a:solidFill>
                  <a:schemeClr val="tx1"/>
                </a:solidFill>
              </a:rPr>
              <a:t>-morbiditet, patientfaktorer, og </a:t>
            </a:r>
            <a:r>
              <a:rPr lang="da-DK" dirty="0" smtClean="0">
                <a:solidFill>
                  <a:schemeClr val="tx1"/>
                </a:solidFill>
              </a:rPr>
              <a:t>behandlingsrelaterede </a:t>
            </a:r>
            <a:r>
              <a:rPr lang="da-DK" dirty="0">
                <a:solidFill>
                  <a:schemeClr val="tx1"/>
                </a:solidFill>
              </a:rPr>
              <a:t>risici.</a:t>
            </a:r>
          </a:p>
          <a:p>
            <a:endParaRPr lang="en-US" b="1" i="1" dirty="0" smtClean="0">
              <a:solidFill>
                <a:schemeClr val="tx1"/>
              </a:solidFill>
            </a:endParaRPr>
          </a:p>
          <a:p>
            <a:r>
              <a:rPr lang="da-DK" dirty="0">
                <a:solidFill>
                  <a:schemeClr val="tx1"/>
                </a:solidFill>
              </a:rPr>
              <a:t>DAS, DAS28, SDAI, CDAI omfatte adskillige variabler, der kan blive påvirket af </a:t>
            </a:r>
            <a:r>
              <a:rPr lang="da-DK" dirty="0" err="1">
                <a:solidFill>
                  <a:schemeClr val="tx1"/>
                </a:solidFill>
              </a:rPr>
              <a:t>co</a:t>
            </a:r>
            <a:r>
              <a:rPr lang="da-DK" dirty="0">
                <a:solidFill>
                  <a:schemeClr val="tx1"/>
                </a:solidFill>
              </a:rPr>
              <a:t>-morbiditet eller andre patientfaktorer </a:t>
            </a:r>
            <a:br>
              <a:rPr lang="da-DK" dirty="0">
                <a:solidFill>
                  <a:schemeClr val="tx1"/>
                </a:solidFill>
              </a:rPr>
            </a:br>
            <a:r>
              <a:rPr lang="da-DK" dirty="0" smtClean="0">
                <a:solidFill>
                  <a:schemeClr val="tx1"/>
                </a:solidFill>
              </a:rPr>
              <a:t>Behandlingsmålet </a:t>
            </a:r>
            <a:r>
              <a:rPr lang="da-DK" dirty="0">
                <a:solidFill>
                  <a:schemeClr val="tx1"/>
                </a:solidFill>
              </a:rPr>
              <a:t>skal måske </a:t>
            </a:r>
            <a:r>
              <a:rPr lang="da-DK" dirty="0" smtClean="0">
                <a:solidFill>
                  <a:schemeClr val="tx1"/>
                </a:solidFill>
              </a:rPr>
              <a:t>lempes hos </a:t>
            </a:r>
            <a:r>
              <a:rPr lang="da-DK" dirty="0">
                <a:solidFill>
                  <a:schemeClr val="tx1"/>
                </a:solidFill>
              </a:rPr>
              <a:t>patienter med </a:t>
            </a:r>
            <a:r>
              <a:rPr lang="da-DK" dirty="0" err="1">
                <a:solidFill>
                  <a:schemeClr val="tx1"/>
                </a:solidFill>
              </a:rPr>
              <a:t>co</a:t>
            </a:r>
            <a:r>
              <a:rPr lang="da-DK" dirty="0">
                <a:solidFill>
                  <a:schemeClr val="tx1"/>
                </a:solidFill>
              </a:rPr>
              <a:t>-morbiditet (fx kroniske infektioner, nyre- eller leverinsufficiens nyrefunktion, kronisk hjerteinsufficiens, fibromyalgi, </a:t>
            </a:r>
            <a:r>
              <a:rPr lang="da-DK" dirty="0" err="1">
                <a:solidFill>
                  <a:schemeClr val="tx1"/>
                </a:solidFill>
              </a:rPr>
              <a:t>osv</a:t>
            </a:r>
            <a:r>
              <a:rPr lang="da-DK" dirty="0">
                <a:solidFill>
                  <a:schemeClr val="tx1"/>
                </a:solidFill>
              </a:rPr>
              <a:t>) </a:t>
            </a:r>
            <a:r>
              <a:rPr lang="da-DK" dirty="0" smtClean="0">
                <a:solidFill>
                  <a:schemeClr val="tx1"/>
                </a:solidFill>
              </a:rPr>
              <a:t>og hos patienter i anden medicinsk behandling</a:t>
            </a:r>
            <a:endParaRPr lang="da-DK" dirty="0">
              <a:solidFill>
                <a:schemeClr val="tx1"/>
              </a:solidFill>
            </a:endParaRPr>
          </a:p>
          <a:p>
            <a:endParaRPr lang="da-DK" dirty="0"/>
          </a:p>
        </p:txBody>
      </p:sp>
      <p:sp>
        <p:nvSpPr>
          <p:cNvPr id="5" name="Tekstboks 4"/>
          <p:cNvSpPr txBox="1"/>
          <p:nvPr/>
        </p:nvSpPr>
        <p:spPr>
          <a:xfrm>
            <a:off x="1691680" y="6525344"/>
            <a:ext cx="7452320" cy="369332"/>
          </a:xfrm>
          <a:prstGeom prst="rect">
            <a:avLst/>
          </a:prstGeom>
          <a:noFill/>
        </p:spPr>
        <p:txBody>
          <a:bodyPr wrap="square" rtlCol="0">
            <a:spAutoFit/>
          </a:bodyPr>
          <a:lstStyle/>
          <a:p>
            <a:r>
              <a:rPr lang="da-DK" b="1" dirty="0"/>
              <a:t> </a:t>
            </a:r>
            <a:r>
              <a:rPr lang="da-DK" dirty="0" err="1"/>
              <a:t>Smolen</a:t>
            </a:r>
            <a:r>
              <a:rPr lang="da-DK" dirty="0"/>
              <a:t> JS, </a:t>
            </a:r>
            <a:r>
              <a:rPr lang="da-DK" dirty="0" err="1"/>
              <a:t>Aletaha</a:t>
            </a:r>
            <a:r>
              <a:rPr lang="da-DK" dirty="0"/>
              <a:t> D, </a:t>
            </a:r>
            <a:r>
              <a:rPr lang="da-DK" dirty="0" err="1"/>
              <a:t>Bijlsma</a:t>
            </a:r>
            <a:r>
              <a:rPr lang="da-DK" dirty="0"/>
              <a:t> JWJ, et al. </a:t>
            </a:r>
            <a:r>
              <a:rPr lang="da-DK" i="1" dirty="0"/>
              <a:t> Ann </a:t>
            </a:r>
            <a:r>
              <a:rPr lang="da-DK" i="1" dirty="0" err="1"/>
              <a:t>Rheum</a:t>
            </a:r>
            <a:r>
              <a:rPr lang="da-DK" i="1" dirty="0"/>
              <a:t> Dis</a:t>
            </a:r>
            <a:r>
              <a:rPr lang="da-DK" dirty="0"/>
              <a:t>. 2010;69(4):631-637.</a:t>
            </a:r>
          </a:p>
        </p:txBody>
      </p:sp>
    </p:spTree>
    <p:extLst>
      <p:ext uri="{BB962C8B-B14F-4D97-AF65-F5344CB8AC3E}">
        <p14:creationId xmlns:p14="http://schemas.microsoft.com/office/powerpoint/2010/main" xmlns="" val="677831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32656"/>
            <a:ext cx="7772400" cy="1470025"/>
          </a:xfrm>
        </p:spPr>
        <p:txBody>
          <a:bodyPr/>
          <a:lstStyle/>
          <a:p>
            <a:r>
              <a:rPr lang="da-DK" dirty="0"/>
              <a:t>Sygehistorie og </a:t>
            </a:r>
            <a:r>
              <a:rPr lang="da-DK" dirty="0" smtClean="0"/>
              <a:t>sygdomsaktivitet</a:t>
            </a:r>
            <a:br>
              <a:rPr lang="da-DK" dirty="0" smtClean="0"/>
            </a:br>
            <a:r>
              <a:rPr lang="da-DK" dirty="0"/>
              <a:t>B</a:t>
            </a:r>
            <a:r>
              <a:rPr lang="da-DK" dirty="0" smtClean="0"/>
              <a:t>aseline </a:t>
            </a:r>
            <a:endParaRPr lang="da-DK" dirty="0"/>
          </a:p>
        </p:txBody>
      </p:sp>
      <p:sp>
        <p:nvSpPr>
          <p:cNvPr id="3" name="Undertitel 2"/>
          <p:cNvSpPr>
            <a:spLocks noGrp="1"/>
          </p:cNvSpPr>
          <p:nvPr>
            <p:ph type="subTitle" idx="1"/>
          </p:nvPr>
        </p:nvSpPr>
        <p:spPr>
          <a:xfrm>
            <a:off x="323528" y="1988840"/>
            <a:ext cx="8640960" cy="4752528"/>
          </a:xfrm>
        </p:spPr>
        <p:txBody>
          <a:bodyPr>
            <a:noAutofit/>
          </a:bodyPr>
          <a:lstStyle/>
          <a:p>
            <a:pPr algn="l"/>
            <a:r>
              <a:rPr lang="da-DK" sz="1800" dirty="0" smtClean="0">
                <a:solidFill>
                  <a:schemeClr val="tx1"/>
                </a:solidFill>
              </a:rPr>
              <a:t>Kvinde 61 år, butiksansat, fuldtid, ugift.</a:t>
            </a:r>
          </a:p>
          <a:p>
            <a:pPr algn="l"/>
            <a:r>
              <a:rPr lang="da-DK" sz="1800" dirty="0" smtClean="0">
                <a:solidFill>
                  <a:schemeClr val="tx1"/>
                </a:solidFill>
              </a:rPr>
              <a:t>Ryger, beskedent alkoholforbrug, beskeden motion</a:t>
            </a:r>
          </a:p>
          <a:p>
            <a:pPr algn="l"/>
            <a:r>
              <a:rPr lang="da-DK" sz="1800" dirty="0" smtClean="0">
                <a:solidFill>
                  <a:schemeClr val="tx1"/>
                </a:solidFill>
              </a:rPr>
              <a:t>Ingen </a:t>
            </a:r>
            <a:r>
              <a:rPr lang="da-DK" sz="1800" dirty="0">
                <a:solidFill>
                  <a:schemeClr val="tx1"/>
                </a:solidFill>
              </a:rPr>
              <a:t>disposition til RA</a:t>
            </a:r>
            <a:r>
              <a:rPr lang="da-DK" sz="1800" dirty="0" smtClean="0">
                <a:solidFill>
                  <a:schemeClr val="tx1"/>
                </a:solidFill>
              </a:rPr>
              <a:t>. </a:t>
            </a:r>
          </a:p>
          <a:p>
            <a:pPr algn="l"/>
            <a:r>
              <a:rPr lang="da-DK" sz="1800" dirty="0" smtClean="0">
                <a:solidFill>
                  <a:schemeClr val="tx1"/>
                </a:solidFill>
              </a:rPr>
              <a:t>Vægt </a:t>
            </a:r>
            <a:r>
              <a:rPr lang="da-DK" sz="1800" dirty="0">
                <a:solidFill>
                  <a:schemeClr val="tx1"/>
                </a:solidFill>
              </a:rPr>
              <a:t>80 kg, </a:t>
            </a:r>
            <a:r>
              <a:rPr lang="da-DK" sz="1800" dirty="0" smtClean="0">
                <a:solidFill>
                  <a:schemeClr val="tx1"/>
                </a:solidFill>
              </a:rPr>
              <a:t>BT 130/70.</a:t>
            </a:r>
            <a:endParaRPr lang="da-DK" sz="1800" dirty="0">
              <a:solidFill>
                <a:schemeClr val="tx1"/>
              </a:solidFill>
            </a:endParaRPr>
          </a:p>
          <a:p>
            <a:pPr algn="l"/>
            <a:r>
              <a:rPr lang="da-DK" sz="1800" dirty="0" smtClean="0">
                <a:solidFill>
                  <a:schemeClr val="tx1"/>
                </a:solidFill>
              </a:rPr>
              <a:t>Tidl. </a:t>
            </a:r>
            <a:r>
              <a:rPr lang="da-DK" sz="1800" dirty="0" err="1" smtClean="0">
                <a:solidFill>
                  <a:schemeClr val="tx1"/>
                </a:solidFill>
              </a:rPr>
              <a:t>Hashimotos</a:t>
            </a:r>
            <a:r>
              <a:rPr lang="da-DK" sz="1800" dirty="0" smtClean="0">
                <a:solidFill>
                  <a:schemeClr val="tx1"/>
                </a:solidFill>
              </a:rPr>
              <a:t> </a:t>
            </a:r>
            <a:r>
              <a:rPr lang="da-DK" sz="1800" dirty="0">
                <a:solidFill>
                  <a:schemeClr val="tx1"/>
                </a:solidFill>
              </a:rPr>
              <a:t>sygdom behandlet med L-</a:t>
            </a:r>
            <a:r>
              <a:rPr lang="da-DK" sz="1800" dirty="0" err="1">
                <a:solidFill>
                  <a:schemeClr val="tx1"/>
                </a:solidFill>
              </a:rPr>
              <a:t>thyroxin</a:t>
            </a:r>
            <a:r>
              <a:rPr lang="da-DK" sz="1800" dirty="0">
                <a:solidFill>
                  <a:schemeClr val="tx1"/>
                </a:solidFill>
              </a:rPr>
              <a:t> </a:t>
            </a:r>
            <a:endParaRPr lang="da-DK" sz="1800" dirty="0" smtClean="0">
              <a:solidFill>
                <a:schemeClr val="tx1"/>
              </a:solidFill>
            </a:endParaRPr>
          </a:p>
          <a:p>
            <a:pPr algn="l"/>
            <a:r>
              <a:rPr lang="da-DK" sz="1800" dirty="0" smtClean="0">
                <a:solidFill>
                  <a:schemeClr val="tx1"/>
                </a:solidFill>
              </a:rPr>
              <a:t>8 uger varende symptomer: Led- stivhed, smerter og hævelse. Træt, appetitløs</a:t>
            </a:r>
          </a:p>
          <a:p>
            <a:pPr algn="l"/>
            <a:r>
              <a:rPr lang="da-DK" sz="1800" dirty="0">
                <a:solidFill>
                  <a:schemeClr val="tx1"/>
                </a:solidFill>
              </a:rPr>
              <a:t>ESR: 25 mm, CRP: 30 mg / L </a:t>
            </a:r>
            <a:r>
              <a:rPr lang="da-DK" sz="1800" dirty="0" smtClean="0">
                <a:solidFill>
                  <a:schemeClr val="tx1"/>
                </a:solidFill>
              </a:rPr>
              <a:t>, </a:t>
            </a:r>
            <a:r>
              <a:rPr lang="da-DK" sz="1800" dirty="0" err="1" smtClean="0">
                <a:solidFill>
                  <a:schemeClr val="tx1"/>
                </a:solidFill>
              </a:rPr>
              <a:t>IgM</a:t>
            </a:r>
            <a:r>
              <a:rPr lang="da-DK" sz="1800" dirty="0" smtClean="0">
                <a:solidFill>
                  <a:schemeClr val="tx1"/>
                </a:solidFill>
              </a:rPr>
              <a:t>-RF </a:t>
            </a:r>
            <a:r>
              <a:rPr lang="da-DK" sz="1800" dirty="0">
                <a:solidFill>
                  <a:schemeClr val="tx1"/>
                </a:solidFill>
              </a:rPr>
              <a:t>55 U/l, </a:t>
            </a:r>
            <a:r>
              <a:rPr lang="da-DK" sz="1800" dirty="0" err="1">
                <a:solidFill>
                  <a:schemeClr val="tx1"/>
                </a:solidFill>
              </a:rPr>
              <a:t>anti</a:t>
            </a:r>
            <a:r>
              <a:rPr lang="da-DK" sz="1800" dirty="0">
                <a:solidFill>
                  <a:schemeClr val="tx1"/>
                </a:solidFill>
              </a:rPr>
              <a:t>-CCP 340 U/l, ANA negativ </a:t>
            </a:r>
          </a:p>
          <a:p>
            <a:pPr algn="l"/>
            <a:r>
              <a:rPr lang="da-DK" sz="1800" dirty="0">
                <a:solidFill>
                  <a:schemeClr val="tx1"/>
                </a:solidFill>
              </a:rPr>
              <a:t>Normal hæmatologi, lever og </a:t>
            </a:r>
            <a:r>
              <a:rPr lang="da-DK" sz="1800" dirty="0" smtClean="0">
                <a:solidFill>
                  <a:schemeClr val="tx1"/>
                </a:solidFill>
              </a:rPr>
              <a:t>nyreparametre</a:t>
            </a:r>
          </a:p>
          <a:p>
            <a:pPr algn="l"/>
            <a:r>
              <a:rPr lang="da-DK" sz="1800" b="1" dirty="0" err="1" smtClean="0">
                <a:solidFill>
                  <a:schemeClr val="tx1"/>
                </a:solidFill>
              </a:rPr>
              <a:t>Seropositiv</a:t>
            </a:r>
            <a:r>
              <a:rPr lang="da-DK" sz="1800" b="1" dirty="0" smtClean="0">
                <a:solidFill>
                  <a:schemeClr val="tx1"/>
                </a:solidFill>
              </a:rPr>
              <a:t>, </a:t>
            </a:r>
            <a:r>
              <a:rPr lang="da-DK" sz="1800" b="1" dirty="0" err="1" smtClean="0">
                <a:solidFill>
                  <a:schemeClr val="tx1"/>
                </a:solidFill>
              </a:rPr>
              <a:t>nonerosiv</a:t>
            </a:r>
            <a:r>
              <a:rPr lang="da-DK" sz="1800" b="1" dirty="0" smtClean="0">
                <a:solidFill>
                  <a:schemeClr val="tx1"/>
                </a:solidFill>
              </a:rPr>
              <a:t> </a:t>
            </a:r>
            <a:r>
              <a:rPr lang="da-DK" sz="1800" b="1" dirty="0" err="1" smtClean="0">
                <a:solidFill>
                  <a:schemeClr val="tx1"/>
                </a:solidFill>
              </a:rPr>
              <a:t>reumatoid</a:t>
            </a:r>
            <a:r>
              <a:rPr lang="da-DK" sz="1800" b="1" dirty="0" smtClean="0">
                <a:solidFill>
                  <a:schemeClr val="tx1"/>
                </a:solidFill>
              </a:rPr>
              <a:t> </a:t>
            </a:r>
            <a:r>
              <a:rPr lang="da-DK" sz="1800" b="1" dirty="0" err="1" smtClean="0">
                <a:solidFill>
                  <a:schemeClr val="tx1"/>
                </a:solidFill>
              </a:rPr>
              <a:t>artrit</a:t>
            </a:r>
            <a:endParaRPr lang="da-DK" sz="1800" b="1" dirty="0" smtClean="0">
              <a:solidFill>
                <a:schemeClr val="tx1"/>
              </a:solidFill>
            </a:endParaRPr>
          </a:p>
          <a:p>
            <a:pPr algn="l"/>
            <a:r>
              <a:rPr lang="da-DK" sz="1800" dirty="0">
                <a:solidFill>
                  <a:schemeClr val="tx1"/>
                </a:solidFill>
              </a:rPr>
              <a:t/>
            </a:r>
            <a:br>
              <a:rPr lang="da-DK" sz="1800" dirty="0">
                <a:solidFill>
                  <a:schemeClr val="tx1"/>
                </a:solidFill>
              </a:rPr>
            </a:br>
            <a:r>
              <a:rPr lang="da-DK" sz="1800" dirty="0">
                <a:solidFill>
                  <a:schemeClr val="tx1"/>
                </a:solidFill>
              </a:rPr>
              <a:t>DAS28: </a:t>
            </a:r>
            <a:r>
              <a:rPr lang="da-DK" sz="1800" dirty="0" smtClean="0">
                <a:solidFill>
                  <a:schemeClr val="tx1"/>
                </a:solidFill>
              </a:rPr>
              <a:t>5,55, CDAI: 28</a:t>
            </a:r>
          </a:p>
          <a:p>
            <a:pPr algn="l"/>
            <a:r>
              <a:rPr lang="da-DK" sz="1800" dirty="0" smtClean="0">
                <a:solidFill>
                  <a:schemeClr val="tx1"/>
                </a:solidFill>
              </a:rPr>
              <a:t>8 </a:t>
            </a:r>
            <a:r>
              <a:rPr lang="da-DK" sz="1800" dirty="0">
                <a:solidFill>
                  <a:schemeClr val="tx1"/>
                </a:solidFill>
              </a:rPr>
              <a:t>ud af 28 hævede led, 11 ud af 28 ømme led</a:t>
            </a:r>
          </a:p>
          <a:p>
            <a:pPr algn="l"/>
            <a:r>
              <a:rPr lang="da-DK" sz="1800" dirty="0">
                <a:solidFill>
                  <a:schemeClr val="tx1"/>
                </a:solidFill>
              </a:rPr>
              <a:t>VAS-Pt-Global 50 mm, VAS-træthed 60 mm, VAS Dr-Global 40 mm</a:t>
            </a:r>
            <a:br>
              <a:rPr lang="da-DK" sz="1800" dirty="0">
                <a:solidFill>
                  <a:schemeClr val="tx1"/>
                </a:solidFill>
              </a:rPr>
            </a:br>
            <a:r>
              <a:rPr lang="da-DK" sz="1800" dirty="0">
                <a:solidFill>
                  <a:schemeClr val="tx1"/>
                </a:solidFill>
              </a:rPr>
              <a:t>HAQ: </a:t>
            </a:r>
            <a:r>
              <a:rPr lang="da-DK" sz="1800" dirty="0" smtClean="0">
                <a:solidFill>
                  <a:schemeClr val="tx1"/>
                </a:solidFill>
              </a:rPr>
              <a:t>0,750 </a:t>
            </a:r>
          </a:p>
          <a:p>
            <a:pPr algn="l"/>
            <a:r>
              <a:rPr lang="da-DK" sz="1600" dirty="0" smtClean="0">
                <a:solidFill>
                  <a:schemeClr val="tx1"/>
                </a:solidFill>
              </a:rPr>
              <a:t>Røntgen </a:t>
            </a:r>
            <a:r>
              <a:rPr lang="da-DK" sz="1600" dirty="0">
                <a:solidFill>
                  <a:schemeClr val="tx1"/>
                </a:solidFill>
              </a:rPr>
              <a:t>af hænder og fødder: fravær af strukturel </a:t>
            </a:r>
            <a:r>
              <a:rPr lang="da-DK" sz="1600" dirty="0" smtClean="0">
                <a:solidFill>
                  <a:schemeClr val="tx1"/>
                </a:solidFill>
              </a:rPr>
              <a:t>skade </a:t>
            </a:r>
            <a:endParaRPr lang="da-DK" sz="1600" dirty="0">
              <a:solidFill>
                <a:schemeClr val="tx1"/>
              </a:solidFill>
            </a:endParaRPr>
          </a:p>
        </p:txBody>
      </p:sp>
    </p:spTree>
    <p:extLst>
      <p:ext uri="{BB962C8B-B14F-4D97-AF65-F5344CB8AC3E}">
        <p14:creationId xmlns:p14="http://schemas.microsoft.com/office/powerpoint/2010/main" xmlns="" val="1475271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332656"/>
            <a:ext cx="8640960" cy="1470025"/>
          </a:xfrm>
        </p:spPr>
        <p:txBody>
          <a:bodyPr/>
          <a:lstStyle/>
          <a:p>
            <a:r>
              <a:rPr lang="da-DK" b="1" dirty="0" err="1" smtClean="0"/>
              <a:t>Treat</a:t>
            </a:r>
            <a:r>
              <a:rPr lang="da-DK" b="1" dirty="0" smtClean="0"/>
              <a:t>-To-Target Anbefalinger</a:t>
            </a:r>
            <a:endParaRPr lang="da-DK" dirty="0"/>
          </a:p>
        </p:txBody>
      </p:sp>
      <p:sp>
        <p:nvSpPr>
          <p:cNvPr id="3" name="Undertitel 2"/>
          <p:cNvSpPr>
            <a:spLocks noGrp="1"/>
          </p:cNvSpPr>
          <p:nvPr>
            <p:ph type="subTitle" idx="1"/>
          </p:nvPr>
        </p:nvSpPr>
        <p:spPr>
          <a:xfrm>
            <a:off x="323528" y="1484784"/>
            <a:ext cx="8496944" cy="4824536"/>
          </a:xfrm>
        </p:spPr>
        <p:txBody>
          <a:bodyPr>
            <a:normAutofit fontScale="85000" lnSpcReduction="10000"/>
          </a:bodyPr>
          <a:lstStyle/>
          <a:p>
            <a:r>
              <a:rPr lang="da-DK" dirty="0">
                <a:solidFill>
                  <a:schemeClr val="tx1"/>
                </a:solidFill>
              </a:rPr>
              <a:t>Patienten </a:t>
            </a:r>
            <a:r>
              <a:rPr lang="da-DK" dirty="0" smtClean="0">
                <a:solidFill>
                  <a:schemeClr val="tx1"/>
                </a:solidFill>
              </a:rPr>
              <a:t>skal behørigt informeres </a:t>
            </a:r>
            <a:r>
              <a:rPr lang="da-DK" dirty="0">
                <a:solidFill>
                  <a:schemeClr val="tx1"/>
                </a:solidFill>
              </a:rPr>
              <a:t>om </a:t>
            </a:r>
            <a:r>
              <a:rPr lang="da-DK" dirty="0" smtClean="0">
                <a:solidFill>
                  <a:schemeClr val="tx1"/>
                </a:solidFill>
              </a:rPr>
              <a:t>behandlings mål og den forventede behandlings strategi under </a:t>
            </a:r>
            <a:r>
              <a:rPr lang="da-DK" dirty="0">
                <a:solidFill>
                  <a:schemeClr val="tx1"/>
                </a:solidFill>
              </a:rPr>
              <a:t>tilsyn af </a:t>
            </a:r>
            <a:r>
              <a:rPr lang="da-DK" dirty="0" err="1">
                <a:solidFill>
                  <a:schemeClr val="tx1"/>
                </a:solidFill>
              </a:rPr>
              <a:t>reumatolog</a:t>
            </a:r>
            <a:r>
              <a:rPr lang="da-DK" dirty="0" smtClean="0">
                <a:solidFill>
                  <a:schemeClr val="tx1"/>
                </a:solidFill>
              </a:rPr>
              <a:t>.</a:t>
            </a:r>
          </a:p>
          <a:p>
            <a:endParaRPr lang="en-US" b="1" dirty="0" smtClean="0">
              <a:solidFill>
                <a:schemeClr val="tx1"/>
              </a:solidFill>
            </a:endParaRPr>
          </a:p>
          <a:p>
            <a:r>
              <a:rPr lang="da-DK" dirty="0" smtClean="0">
                <a:solidFill>
                  <a:schemeClr val="tx1"/>
                </a:solidFill>
              </a:rPr>
              <a:t>Det har allerstørst </a:t>
            </a:r>
            <a:r>
              <a:rPr lang="da-DK" dirty="0">
                <a:solidFill>
                  <a:schemeClr val="tx1"/>
                </a:solidFill>
              </a:rPr>
              <a:t>betydning </a:t>
            </a:r>
            <a:r>
              <a:rPr lang="da-DK" dirty="0" smtClean="0">
                <a:solidFill>
                  <a:schemeClr val="tx1"/>
                </a:solidFill>
              </a:rPr>
              <a:t>at </a:t>
            </a:r>
            <a:r>
              <a:rPr lang="da-DK" dirty="0">
                <a:solidFill>
                  <a:schemeClr val="tx1"/>
                </a:solidFill>
              </a:rPr>
              <a:t>diskutere </a:t>
            </a:r>
            <a:r>
              <a:rPr lang="da-DK" dirty="0" smtClean="0">
                <a:solidFill>
                  <a:schemeClr val="tx1"/>
                </a:solidFill>
              </a:rPr>
              <a:t>fl. med </a:t>
            </a:r>
            <a:r>
              <a:rPr lang="da-DK" dirty="0">
                <a:solidFill>
                  <a:schemeClr val="tx1"/>
                </a:solidFill>
              </a:rPr>
              <a:t>patienten: </a:t>
            </a:r>
            <a:br>
              <a:rPr lang="da-DK" dirty="0">
                <a:solidFill>
                  <a:schemeClr val="tx1"/>
                </a:solidFill>
              </a:rPr>
            </a:br>
            <a:r>
              <a:rPr lang="da-DK" dirty="0">
                <a:solidFill>
                  <a:schemeClr val="tx1"/>
                </a:solidFill>
              </a:rPr>
              <a:t>Årsag til udvalgte mål </a:t>
            </a:r>
            <a:br>
              <a:rPr lang="da-DK" dirty="0">
                <a:solidFill>
                  <a:schemeClr val="tx1"/>
                </a:solidFill>
              </a:rPr>
            </a:br>
            <a:r>
              <a:rPr lang="da-DK" dirty="0" smtClean="0">
                <a:solidFill>
                  <a:schemeClr val="tx1"/>
                </a:solidFill>
              </a:rPr>
              <a:t>De terapeutiske </a:t>
            </a:r>
            <a:r>
              <a:rPr lang="da-DK" dirty="0">
                <a:solidFill>
                  <a:schemeClr val="tx1"/>
                </a:solidFill>
              </a:rPr>
              <a:t>muligheder </a:t>
            </a:r>
            <a:br>
              <a:rPr lang="da-DK" dirty="0">
                <a:solidFill>
                  <a:schemeClr val="tx1"/>
                </a:solidFill>
              </a:rPr>
            </a:br>
            <a:r>
              <a:rPr lang="da-DK" dirty="0" smtClean="0">
                <a:solidFill>
                  <a:schemeClr val="tx1"/>
                </a:solidFill>
              </a:rPr>
              <a:t>Den planlagte </a:t>
            </a:r>
            <a:r>
              <a:rPr lang="da-DK" dirty="0">
                <a:solidFill>
                  <a:schemeClr val="tx1"/>
                </a:solidFill>
              </a:rPr>
              <a:t>strategier </a:t>
            </a:r>
            <a:br>
              <a:rPr lang="da-DK" dirty="0">
                <a:solidFill>
                  <a:schemeClr val="tx1"/>
                </a:solidFill>
              </a:rPr>
            </a:br>
            <a:r>
              <a:rPr lang="da-DK" dirty="0" smtClean="0">
                <a:solidFill>
                  <a:schemeClr val="tx1"/>
                </a:solidFill>
              </a:rPr>
              <a:t>Det er </a:t>
            </a:r>
            <a:r>
              <a:rPr lang="da-DK" dirty="0" err="1" smtClean="0">
                <a:solidFill>
                  <a:schemeClr val="tx1"/>
                </a:solidFill>
              </a:rPr>
              <a:t>reumatologens</a:t>
            </a:r>
            <a:r>
              <a:rPr lang="da-DK" dirty="0" smtClean="0">
                <a:solidFill>
                  <a:schemeClr val="tx1"/>
                </a:solidFill>
              </a:rPr>
              <a:t> opgave at: </a:t>
            </a:r>
            <a:r>
              <a:rPr lang="da-DK" dirty="0">
                <a:solidFill>
                  <a:schemeClr val="tx1"/>
                </a:solidFill>
              </a:rPr>
              <a:t/>
            </a:r>
            <a:br>
              <a:rPr lang="da-DK" dirty="0">
                <a:solidFill>
                  <a:schemeClr val="tx1"/>
                </a:solidFill>
              </a:rPr>
            </a:br>
            <a:r>
              <a:rPr lang="da-DK" dirty="0">
                <a:solidFill>
                  <a:schemeClr val="tx1"/>
                </a:solidFill>
              </a:rPr>
              <a:t>Definer målet med patienten </a:t>
            </a:r>
            <a:br>
              <a:rPr lang="da-DK" dirty="0">
                <a:solidFill>
                  <a:schemeClr val="tx1"/>
                </a:solidFill>
              </a:rPr>
            </a:br>
            <a:r>
              <a:rPr lang="da-DK" dirty="0" smtClean="0">
                <a:solidFill>
                  <a:schemeClr val="tx1"/>
                </a:solidFill>
              </a:rPr>
              <a:t>Rette </a:t>
            </a:r>
            <a:r>
              <a:rPr lang="da-DK" dirty="0">
                <a:solidFill>
                  <a:schemeClr val="tx1"/>
                </a:solidFill>
              </a:rPr>
              <a:t>den valgte strategi </a:t>
            </a:r>
            <a:br>
              <a:rPr lang="da-DK" dirty="0">
                <a:solidFill>
                  <a:schemeClr val="tx1"/>
                </a:solidFill>
              </a:rPr>
            </a:br>
            <a:r>
              <a:rPr lang="da-DK" dirty="0">
                <a:solidFill>
                  <a:schemeClr val="tx1"/>
                </a:solidFill>
              </a:rPr>
              <a:t>Følge patienten over tid</a:t>
            </a:r>
          </a:p>
          <a:p>
            <a:endParaRPr lang="da-DK" dirty="0"/>
          </a:p>
        </p:txBody>
      </p:sp>
      <p:sp>
        <p:nvSpPr>
          <p:cNvPr id="4" name="Tekstboks 3"/>
          <p:cNvSpPr txBox="1"/>
          <p:nvPr/>
        </p:nvSpPr>
        <p:spPr>
          <a:xfrm>
            <a:off x="1691680" y="6525344"/>
            <a:ext cx="7452320" cy="369332"/>
          </a:xfrm>
          <a:prstGeom prst="rect">
            <a:avLst/>
          </a:prstGeom>
          <a:noFill/>
        </p:spPr>
        <p:txBody>
          <a:bodyPr wrap="square" rtlCol="0">
            <a:spAutoFit/>
          </a:bodyPr>
          <a:lstStyle/>
          <a:p>
            <a:r>
              <a:rPr lang="da-DK" b="1" dirty="0"/>
              <a:t> </a:t>
            </a:r>
            <a:r>
              <a:rPr lang="da-DK" dirty="0" err="1"/>
              <a:t>Smolen</a:t>
            </a:r>
            <a:r>
              <a:rPr lang="da-DK" dirty="0"/>
              <a:t> JS, </a:t>
            </a:r>
            <a:r>
              <a:rPr lang="da-DK" dirty="0" err="1"/>
              <a:t>Aletaha</a:t>
            </a:r>
            <a:r>
              <a:rPr lang="da-DK" dirty="0"/>
              <a:t> D, </a:t>
            </a:r>
            <a:r>
              <a:rPr lang="da-DK" dirty="0" err="1"/>
              <a:t>Bijlsma</a:t>
            </a:r>
            <a:r>
              <a:rPr lang="da-DK" dirty="0"/>
              <a:t> JWJ, et al. </a:t>
            </a:r>
            <a:r>
              <a:rPr lang="da-DK" i="1" dirty="0"/>
              <a:t> Ann </a:t>
            </a:r>
            <a:r>
              <a:rPr lang="da-DK" i="1" dirty="0" err="1"/>
              <a:t>Rheum</a:t>
            </a:r>
            <a:r>
              <a:rPr lang="da-DK" i="1" dirty="0"/>
              <a:t> Dis</a:t>
            </a:r>
            <a:r>
              <a:rPr lang="da-DK" dirty="0"/>
              <a:t>. 2010;69(4):631-637.</a:t>
            </a:r>
          </a:p>
        </p:txBody>
      </p:sp>
    </p:spTree>
    <p:extLst>
      <p:ext uri="{BB962C8B-B14F-4D97-AF65-F5344CB8AC3E}">
        <p14:creationId xmlns:p14="http://schemas.microsoft.com/office/powerpoint/2010/main" xmlns="" val="3946996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2t-ra.com/wp-content/uploads/2011/04/t2t-algorithm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9155" y="2204864"/>
            <a:ext cx="8248262" cy="333028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kstboks 1"/>
          <p:cNvSpPr txBox="1"/>
          <p:nvPr/>
        </p:nvSpPr>
        <p:spPr>
          <a:xfrm>
            <a:off x="2987824" y="981465"/>
            <a:ext cx="3888432" cy="707886"/>
          </a:xfrm>
          <a:prstGeom prst="rect">
            <a:avLst/>
          </a:prstGeom>
          <a:noFill/>
        </p:spPr>
        <p:txBody>
          <a:bodyPr wrap="square" rtlCol="0">
            <a:spAutoFit/>
          </a:bodyPr>
          <a:lstStyle/>
          <a:p>
            <a:r>
              <a:rPr lang="da-DK" sz="4000" dirty="0" err="1" smtClean="0"/>
              <a:t>Treat</a:t>
            </a:r>
            <a:r>
              <a:rPr lang="da-DK" sz="4000" dirty="0" smtClean="0"/>
              <a:t>-to-Target</a:t>
            </a:r>
            <a:endParaRPr lang="da-DK" sz="4000" dirty="0"/>
          </a:p>
        </p:txBody>
      </p:sp>
      <p:sp>
        <p:nvSpPr>
          <p:cNvPr id="4" name="Tekstboks 3"/>
          <p:cNvSpPr txBox="1"/>
          <p:nvPr/>
        </p:nvSpPr>
        <p:spPr>
          <a:xfrm>
            <a:off x="1691680" y="6525344"/>
            <a:ext cx="7452320" cy="369332"/>
          </a:xfrm>
          <a:prstGeom prst="rect">
            <a:avLst/>
          </a:prstGeom>
          <a:noFill/>
        </p:spPr>
        <p:txBody>
          <a:bodyPr wrap="square" rtlCol="0">
            <a:spAutoFit/>
          </a:bodyPr>
          <a:lstStyle/>
          <a:p>
            <a:r>
              <a:rPr lang="da-DK" b="1" dirty="0"/>
              <a:t> </a:t>
            </a:r>
            <a:r>
              <a:rPr lang="da-DK" dirty="0" err="1"/>
              <a:t>Smolen</a:t>
            </a:r>
            <a:r>
              <a:rPr lang="da-DK" dirty="0"/>
              <a:t> JS, </a:t>
            </a:r>
            <a:r>
              <a:rPr lang="da-DK" dirty="0" err="1"/>
              <a:t>Aletaha</a:t>
            </a:r>
            <a:r>
              <a:rPr lang="da-DK" dirty="0"/>
              <a:t> D, </a:t>
            </a:r>
            <a:r>
              <a:rPr lang="da-DK" dirty="0" err="1"/>
              <a:t>Bijlsma</a:t>
            </a:r>
            <a:r>
              <a:rPr lang="da-DK" dirty="0"/>
              <a:t> JWJ, et al. </a:t>
            </a:r>
            <a:r>
              <a:rPr lang="da-DK" i="1" dirty="0"/>
              <a:t> Ann </a:t>
            </a:r>
            <a:r>
              <a:rPr lang="da-DK" i="1" dirty="0" err="1"/>
              <a:t>Rheum</a:t>
            </a:r>
            <a:r>
              <a:rPr lang="da-DK" i="1" dirty="0"/>
              <a:t> Dis</a:t>
            </a:r>
            <a:r>
              <a:rPr lang="da-DK" dirty="0"/>
              <a:t>. 2010;69(4):631-637.</a:t>
            </a:r>
          </a:p>
        </p:txBody>
      </p:sp>
    </p:spTree>
    <p:extLst>
      <p:ext uri="{BB962C8B-B14F-4D97-AF65-F5344CB8AC3E}">
        <p14:creationId xmlns:p14="http://schemas.microsoft.com/office/powerpoint/2010/main" xmlns="" val="1361640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759"/>
            <a:ext cx="7772400" cy="1470025"/>
          </a:xfrm>
        </p:spPr>
        <p:txBody>
          <a:bodyPr/>
          <a:lstStyle/>
          <a:p>
            <a:r>
              <a:rPr lang="da-DK" dirty="0" smtClean="0"/>
              <a:t>Sammensatte mål for sygdomsaktivitet</a:t>
            </a:r>
            <a:endParaRPr lang="da-DK" dirty="0"/>
          </a:p>
        </p:txBody>
      </p:sp>
      <p:sp>
        <p:nvSpPr>
          <p:cNvPr id="3" name="Undertitel 2"/>
          <p:cNvSpPr>
            <a:spLocks noGrp="1"/>
          </p:cNvSpPr>
          <p:nvPr>
            <p:ph type="subTitle" idx="1"/>
          </p:nvPr>
        </p:nvSpPr>
        <p:spPr/>
        <p:txBody>
          <a:bodyPr/>
          <a:lstStyle/>
          <a:p>
            <a:endParaRPr lang="da-DK"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194" y="1628800"/>
            <a:ext cx="9132378" cy="48965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6755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759"/>
            <a:ext cx="7772400" cy="1470025"/>
          </a:xfrm>
        </p:spPr>
        <p:txBody>
          <a:bodyPr/>
          <a:lstStyle/>
          <a:p>
            <a:r>
              <a:rPr lang="da-DK" dirty="0" smtClean="0"/>
              <a:t>Sammensatte mål for sygdomsaktivitet</a:t>
            </a:r>
            <a:endParaRPr lang="da-DK" dirty="0"/>
          </a:p>
        </p:txBody>
      </p:sp>
      <p:sp>
        <p:nvSpPr>
          <p:cNvPr id="3" name="Undertitel 2"/>
          <p:cNvSpPr>
            <a:spLocks noGrp="1"/>
          </p:cNvSpPr>
          <p:nvPr>
            <p:ph type="subTitle" idx="1"/>
          </p:nvPr>
        </p:nvSpPr>
        <p:spPr/>
        <p:txBody>
          <a:bodyPr/>
          <a:lstStyle/>
          <a:p>
            <a:endParaRPr lang="da-DK"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6452" y="1628801"/>
            <a:ext cx="8910043" cy="48965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4852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759"/>
            <a:ext cx="7772400" cy="1470025"/>
          </a:xfrm>
        </p:spPr>
        <p:txBody>
          <a:bodyPr/>
          <a:lstStyle/>
          <a:p>
            <a:r>
              <a:rPr lang="da-DK" dirty="0"/>
              <a:t>Sammensatte mål for sygdomsaktivitet</a:t>
            </a:r>
          </a:p>
        </p:txBody>
      </p:sp>
      <p:sp>
        <p:nvSpPr>
          <p:cNvPr id="3" name="Undertitel 2"/>
          <p:cNvSpPr>
            <a:spLocks noGrp="1"/>
          </p:cNvSpPr>
          <p:nvPr>
            <p:ph type="subTitle" idx="1"/>
          </p:nvPr>
        </p:nvSpPr>
        <p:spPr/>
        <p:txBody>
          <a:bodyPr/>
          <a:lstStyle/>
          <a:p>
            <a:endParaRPr lang="da-DK"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47" y="1556792"/>
            <a:ext cx="8909647" cy="51125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332009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OPERA: </a:t>
            </a:r>
            <a:r>
              <a:rPr lang="da-DK" dirty="0" err="1" smtClean="0"/>
              <a:t>Remission</a:t>
            </a:r>
            <a:r>
              <a:rPr lang="da-DK" dirty="0" smtClean="0"/>
              <a:t> rater</a:t>
            </a:r>
            <a:endParaRPr lang="da-DK" dirty="0"/>
          </a:p>
        </p:txBody>
      </p:sp>
      <p:pic>
        <p:nvPicPr>
          <p:cNvPr id="44034" name="Picture 2"/>
          <p:cNvPicPr>
            <a:picLocks noChangeAspect="1" noChangeArrowheads="1"/>
          </p:cNvPicPr>
          <p:nvPr/>
        </p:nvPicPr>
        <p:blipFill>
          <a:blip r:embed="rId2" cstate="print"/>
          <a:srcRect/>
          <a:stretch>
            <a:fillRect/>
          </a:stretch>
        </p:blipFill>
        <p:spPr bwMode="auto">
          <a:xfrm>
            <a:off x="1259632" y="1200150"/>
            <a:ext cx="6480720" cy="5657850"/>
          </a:xfrm>
          <a:prstGeom prst="rect">
            <a:avLst/>
          </a:prstGeom>
          <a:noFill/>
          <a:ln w="9525">
            <a:noFill/>
            <a:miter lim="800000"/>
            <a:headEnd/>
            <a:tailEnd/>
          </a:ln>
        </p:spPr>
      </p:pic>
    </p:spTree>
    <p:extLst>
      <p:ext uri="{BB962C8B-B14F-4D97-AF65-F5344CB8AC3E}">
        <p14:creationId xmlns:p14="http://schemas.microsoft.com/office/powerpoint/2010/main" xmlns="" val="477282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84"/>
            <a:ext cx="8229600" cy="922114"/>
          </a:xfrm>
        </p:spPr>
        <p:txBody>
          <a:bodyPr>
            <a:normAutofit/>
          </a:bodyPr>
          <a:lstStyle/>
          <a:p>
            <a:r>
              <a:rPr lang="da-DK" dirty="0" smtClean="0"/>
              <a:t>OPERA: </a:t>
            </a:r>
            <a:r>
              <a:rPr lang="da-DK" dirty="0" err="1" smtClean="0"/>
              <a:t>Remission</a:t>
            </a:r>
            <a:r>
              <a:rPr lang="da-DK" dirty="0" smtClean="0"/>
              <a:t> rater</a:t>
            </a:r>
            <a:r>
              <a:rPr lang="da-DK" dirty="0" smtClean="0">
                <a:solidFill>
                  <a:srgbClr val="002060"/>
                </a:solidFill>
              </a:rPr>
              <a:t>.</a:t>
            </a:r>
            <a:endParaRPr lang="da-DK" dirty="0">
              <a:solidFill>
                <a:srgbClr val="002060"/>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1207" y="836712"/>
            <a:ext cx="2729035" cy="18959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60032" y="836712"/>
            <a:ext cx="2640906" cy="18892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1206" y="2780928"/>
            <a:ext cx="2565371" cy="1807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60032" y="2826828"/>
            <a:ext cx="2640906" cy="1754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31207" y="4653136"/>
            <a:ext cx="2729035" cy="17090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860032" y="4653136"/>
            <a:ext cx="2952328" cy="16744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3" name="Gruppe 12"/>
          <p:cNvGrpSpPr/>
          <p:nvPr/>
        </p:nvGrpSpPr>
        <p:grpSpPr>
          <a:xfrm>
            <a:off x="2052792" y="6453336"/>
            <a:ext cx="4968552" cy="369332"/>
            <a:chOff x="1787997" y="6444044"/>
            <a:chExt cx="4968552" cy="369332"/>
          </a:xfrm>
        </p:grpSpPr>
        <p:sp>
          <p:nvSpPr>
            <p:cNvPr id="14" name="Tekstboks 13"/>
            <p:cNvSpPr txBox="1"/>
            <p:nvPr/>
          </p:nvSpPr>
          <p:spPr>
            <a:xfrm>
              <a:off x="1787997" y="6444044"/>
              <a:ext cx="4968552" cy="369332"/>
            </a:xfrm>
            <a:prstGeom prst="rect">
              <a:avLst/>
            </a:prstGeom>
            <a:noFill/>
            <a:ln>
              <a:solidFill>
                <a:schemeClr val="tx1"/>
              </a:solidFill>
            </a:ln>
          </p:spPr>
          <p:txBody>
            <a:bodyPr wrap="square" rtlCol="0">
              <a:spAutoFit/>
            </a:bodyPr>
            <a:lstStyle/>
            <a:p>
              <a:pPr algn="ctr"/>
              <a:r>
                <a:rPr lang="da-DK" dirty="0" smtClean="0"/>
                <a:t>  : DMARD </a:t>
              </a:r>
              <a:r>
                <a:rPr lang="da-DK" dirty="0" err="1" smtClean="0"/>
                <a:t>group</a:t>
              </a:r>
              <a:r>
                <a:rPr lang="da-DK" dirty="0" smtClean="0"/>
                <a:t>,      : DMARD + ADA </a:t>
              </a:r>
              <a:r>
                <a:rPr lang="da-DK" dirty="0" err="1" smtClean="0"/>
                <a:t>group</a:t>
              </a:r>
              <a:endParaRPr lang="da-DK" dirty="0"/>
            </a:p>
          </p:txBody>
        </p:sp>
        <p:sp>
          <p:nvSpPr>
            <p:cNvPr id="15" name="Rektangel 14"/>
            <p:cNvSpPr/>
            <p:nvPr/>
          </p:nvSpPr>
          <p:spPr bwMode="auto">
            <a:xfrm>
              <a:off x="2111851" y="6543570"/>
              <a:ext cx="144016" cy="184666"/>
            </a:xfrm>
            <a:prstGeom prst="rect">
              <a:avLst/>
            </a:prstGeom>
            <a:solidFill>
              <a:schemeClr val="accent1"/>
            </a:solidFill>
            <a:ln w="9525">
              <a:solidFill>
                <a:schemeClr val="tx1"/>
              </a:solidFill>
              <a:round/>
              <a:headEnd/>
              <a:tailEnd type="triangle" w="med" len="med"/>
            </a:ln>
            <a:effectLst/>
            <a:extLst/>
          </p:spPr>
          <p:txBody>
            <a:bodyPr rtlCol="0" anchor="ctr"/>
            <a:lstStyle/>
            <a:p>
              <a:pPr algn="ctr"/>
              <a:endParaRPr lang="da-DK"/>
            </a:p>
          </p:txBody>
        </p:sp>
        <p:sp>
          <p:nvSpPr>
            <p:cNvPr id="16" name="Rektangel 15"/>
            <p:cNvSpPr/>
            <p:nvPr/>
          </p:nvSpPr>
          <p:spPr bwMode="auto">
            <a:xfrm>
              <a:off x="3958618" y="6543570"/>
              <a:ext cx="126647" cy="184666"/>
            </a:xfrm>
            <a:prstGeom prst="rect">
              <a:avLst/>
            </a:prstGeom>
            <a:solidFill>
              <a:schemeClr val="accent2"/>
            </a:solidFill>
            <a:ln w="9525">
              <a:solidFill>
                <a:schemeClr val="tx1"/>
              </a:solidFill>
              <a:round/>
              <a:headEnd/>
              <a:tailEnd type="triangle" w="med" len="med"/>
            </a:ln>
            <a:effectLst/>
            <a:extLst/>
          </p:spPr>
          <p:txBody>
            <a:bodyPr rtlCol="0" anchor="ctr"/>
            <a:lstStyle/>
            <a:p>
              <a:pPr algn="ctr"/>
              <a:endParaRPr lang="da-DK"/>
            </a:p>
          </p:txBody>
        </p:sp>
      </p:grpSp>
    </p:spTree>
    <p:extLst>
      <p:ext uri="{BB962C8B-B14F-4D97-AF65-F5344CB8AC3E}">
        <p14:creationId xmlns:p14="http://schemas.microsoft.com/office/powerpoint/2010/main" xmlns="" val="26854270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8524" y="188640"/>
            <a:ext cx="8613956" cy="1228998"/>
          </a:xfrm>
        </p:spPr>
        <p:txBody>
          <a:bodyPr>
            <a:normAutofit fontScale="90000"/>
          </a:bodyPr>
          <a:lstStyle/>
          <a:p>
            <a:r>
              <a:rPr lang="en-US" sz="2700" dirty="0" smtClean="0">
                <a:solidFill>
                  <a:srgbClr val="002060"/>
                </a:solidFill>
              </a:rPr>
              <a:t>2 </a:t>
            </a:r>
            <a:r>
              <a:rPr lang="en-US" sz="2700" dirty="0" err="1" smtClean="0">
                <a:solidFill>
                  <a:srgbClr val="002060"/>
                </a:solidFill>
              </a:rPr>
              <a:t>års</a:t>
            </a:r>
            <a:r>
              <a:rPr lang="en-US" sz="2700" dirty="0" smtClean="0">
                <a:solidFill>
                  <a:srgbClr val="002060"/>
                </a:solidFill>
              </a:rPr>
              <a:t> </a:t>
            </a:r>
            <a:r>
              <a:rPr lang="en-US" sz="2700" dirty="0" err="1" smtClean="0">
                <a:solidFill>
                  <a:srgbClr val="002060"/>
                </a:solidFill>
              </a:rPr>
              <a:t>radiologisk</a:t>
            </a:r>
            <a:r>
              <a:rPr lang="en-US" sz="2700" dirty="0" smtClean="0">
                <a:solidFill>
                  <a:srgbClr val="002060"/>
                </a:solidFill>
              </a:rPr>
              <a:t> progression (</a:t>
            </a:r>
            <a:r>
              <a:rPr lang="en-US" sz="2700" dirty="0" err="1" smtClean="0">
                <a:solidFill>
                  <a:srgbClr val="002060"/>
                </a:solidFill>
              </a:rPr>
              <a:t>erosioner</a:t>
            </a:r>
            <a:r>
              <a:rPr lang="en-US" sz="2700" dirty="0" smtClean="0">
                <a:solidFill>
                  <a:srgbClr val="002060"/>
                </a:solidFill>
              </a:rPr>
              <a:t>)</a:t>
            </a:r>
            <a:br>
              <a:rPr lang="en-US" sz="2700" dirty="0" smtClean="0">
                <a:solidFill>
                  <a:srgbClr val="002060"/>
                </a:solidFill>
              </a:rPr>
            </a:br>
            <a:r>
              <a:rPr lang="en-US" sz="2700" dirty="0" err="1" smtClean="0">
                <a:solidFill>
                  <a:srgbClr val="002060"/>
                </a:solidFill>
              </a:rPr>
              <a:t>ved</a:t>
            </a:r>
            <a:r>
              <a:rPr lang="en-US" sz="2700" dirty="0" smtClean="0">
                <a:solidFill>
                  <a:srgbClr val="002060"/>
                </a:solidFill>
              </a:rPr>
              <a:t> </a:t>
            </a:r>
            <a:r>
              <a:rPr lang="en-US" sz="2700" dirty="0" err="1" smtClean="0">
                <a:solidFill>
                  <a:srgbClr val="002060"/>
                </a:solidFill>
              </a:rPr>
              <a:t>tidlig</a:t>
            </a:r>
            <a:r>
              <a:rPr lang="en-US" sz="2700" dirty="0" smtClean="0">
                <a:solidFill>
                  <a:srgbClr val="002060"/>
                </a:solidFill>
              </a:rPr>
              <a:t> RA </a:t>
            </a:r>
            <a:r>
              <a:rPr lang="en-US" sz="2700" dirty="0" err="1" smtClean="0">
                <a:solidFill>
                  <a:srgbClr val="002060"/>
                </a:solidFill>
              </a:rPr>
              <a:t>behandlet</a:t>
            </a:r>
            <a:r>
              <a:rPr lang="en-US" sz="2700" dirty="0" smtClean="0">
                <a:solidFill>
                  <a:srgbClr val="002060"/>
                </a:solidFill>
              </a:rPr>
              <a:t> treat-to-target (</a:t>
            </a:r>
            <a:r>
              <a:rPr lang="en-US" sz="2700" dirty="0" err="1" smtClean="0">
                <a:solidFill>
                  <a:srgbClr val="002060"/>
                </a:solidFill>
              </a:rPr>
              <a:t>Mål</a:t>
            </a:r>
            <a:r>
              <a:rPr lang="en-US" sz="2700" dirty="0" smtClean="0">
                <a:solidFill>
                  <a:srgbClr val="002060"/>
                </a:solidFill>
              </a:rPr>
              <a:t>: </a:t>
            </a:r>
            <a:r>
              <a:rPr lang="en-US" sz="2700" dirty="0" err="1" smtClean="0">
                <a:solidFill>
                  <a:srgbClr val="002060"/>
                </a:solidFill>
              </a:rPr>
              <a:t>ingen</a:t>
            </a:r>
            <a:r>
              <a:rPr lang="en-US" sz="2700" dirty="0" smtClean="0">
                <a:solidFill>
                  <a:srgbClr val="002060"/>
                </a:solidFill>
              </a:rPr>
              <a:t> </a:t>
            </a:r>
            <a:r>
              <a:rPr lang="en-US" sz="2700" dirty="0" err="1" smtClean="0">
                <a:solidFill>
                  <a:srgbClr val="002060"/>
                </a:solidFill>
              </a:rPr>
              <a:t>patienter</a:t>
            </a:r>
            <a:r>
              <a:rPr lang="en-US" sz="2700" dirty="0" smtClean="0">
                <a:solidFill>
                  <a:srgbClr val="002060"/>
                </a:solidFill>
              </a:rPr>
              <a:t> med DAS28CRP&gt;3.2 og </a:t>
            </a:r>
            <a:r>
              <a:rPr lang="en-US" sz="2700" dirty="0" err="1" smtClean="0">
                <a:solidFill>
                  <a:srgbClr val="002060"/>
                </a:solidFill>
              </a:rPr>
              <a:t>ledhævelse</a:t>
            </a:r>
            <a:r>
              <a:rPr lang="en-US" sz="2700" dirty="0" smtClean="0">
                <a:solidFill>
                  <a:srgbClr val="002060"/>
                </a:solidFill>
              </a:rPr>
              <a:t>) </a:t>
            </a:r>
            <a:endParaRPr lang="da-DK" sz="2700" dirty="0">
              <a:solidFill>
                <a:srgbClr val="002060"/>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8524" y="1556792"/>
            <a:ext cx="8370930" cy="44644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4" name="Lige forbindelse 3"/>
          <p:cNvCxnSpPr/>
          <p:nvPr/>
        </p:nvCxnSpPr>
        <p:spPr>
          <a:xfrm>
            <a:off x="1259632" y="4653136"/>
            <a:ext cx="763284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Lige forbindelse 6"/>
          <p:cNvCxnSpPr/>
          <p:nvPr/>
        </p:nvCxnSpPr>
        <p:spPr>
          <a:xfrm>
            <a:off x="1259632" y="4293096"/>
            <a:ext cx="7632848" cy="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203117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908720"/>
            <a:ext cx="7772400" cy="1470025"/>
          </a:xfrm>
        </p:spPr>
        <p:txBody>
          <a:bodyPr/>
          <a:lstStyle/>
          <a:p>
            <a:r>
              <a:rPr lang="da-DK" dirty="0" smtClean="0"/>
              <a:t>Ny-diagnosticerede </a:t>
            </a:r>
            <a:r>
              <a:rPr lang="da-DK" dirty="0"/>
              <a:t>leddegigt ptt. </a:t>
            </a:r>
            <a:r>
              <a:rPr lang="da-DK" dirty="0" smtClean="0"/>
              <a:t>Følges </a:t>
            </a:r>
            <a:r>
              <a:rPr lang="da-DK" dirty="0"/>
              <a:t>med tæt kontrol </a:t>
            </a:r>
          </a:p>
        </p:txBody>
      </p:sp>
      <p:sp>
        <p:nvSpPr>
          <p:cNvPr id="3" name="Undertitel 2"/>
          <p:cNvSpPr>
            <a:spLocks noGrp="1"/>
          </p:cNvSpPr>
          <p:nvPr>
            <p:ph type="subTitle" idx="1"/>
          </p:nvPr>
        </p:nvSpPr>
        <p:spPr>
          <a:xfrm>
            <a:off x="611560" y="2852936"/>
            <a:ext cx="8064896" cy="3600400"/>
          </a:xfrm>
        </p:spPr>
        <p:txBody>
          <a:bodyPr>
            <a:normAutofit lnSpcReduction="10000"/>
          </a:bodyPr>
          <a:lstStyle/>
          <a:p>
            <a:r>
              <a:rPr lang="da-DK" dirty="0" smtClean="0"/>
              <a:t>Skal </a:t>
            </a:r>
            <a:r>
              <a:rPr lang="da-DK" dirty="0"/>
              <a:t>registreres med DAS28, HAQ, VAS-smerte og medicinsk behandling </a:t>
            </a:r>
            <a:r>
              <a:rPr lang="da-DK" b="1" dirty="0"/>
              <a:t>mindst 2 gange det første </a:t>
            </a:r>
            <a:r>
              <a:rPr lang="da-DK" b="1" dirty="0" err="1" smtClean="0"/>
              <a:t>sygdomsår</a:t>
            </a:r>
            <a:endParaRPr lang="da-DK" b="1" dirty="0" smtClean="0"/>
          </a:p>
          <a:p>
            <a:r>
              <a:rPr lang="da-DK" dirty="0" smtClean="0"/>
              <a:t>Obligatorisk </a:t>
            </a:r>
            <a:r>
              <a:rPr lang="da-DK" dirty="0"/>
              <a:t>felt med angivelse af diagnose-tidspunkt, når pt. oprettes i </a:t>
            </a:r>
            <a:r>
              <a:rPr lang="da-DK" dirty="0" smtClean="0"/>
              <a:t>DANBIO</a:t>
            </a:r>
            <a:endParaRPr lang="da-DK" dirty="0"/>
          </a:p>
          <a:p>
            <a:endParaRPr lang="da-DK" dirty="0" smtClean="0"/>
          </a:p>
          <a:p>
            <a:r>
              <a:rPr lang="da-DK" dirty="0" smtClean="0"/>
              <a:t>Mål</a:t>
            </a:r>
            <a:r>
              <a:rPr lang="da-DK" dirty="0"/>
              <a:t>: mindst 80%</a:t>
            </a:r>
          </a:p>
        </p:txBody>
      </p:sp>
    </p:spTree>
    <p:extLst>
      <p:ext uri="{BB962C8B-B14F-4D97-AF65-F5344CB8AC3E}">
        <p14:creationId xmlns:p14="http://schemas.microsoft.com/office/powerpoint/2010/main" xmlns="" val="1148585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908720"/>
            <a:ext cx="7772400" cy="1470025"/>
          </a:xfrm>
        </p:spPr>
        <p:txBody>
          <a:bodyPr>
            <a:normAutofit fontScale="90000"/>
          </a:bodyPr>
          <a:lstStyle/>
          <a:p>
            <a:r>
              <a:rPr lang="da-DK" dirty="0" smtClean="0"/>
              <a:t>Alle leddegigt ptt.</a:t>
            </a:r>
            <a:br>
              <a:rPr lang="da-DK" dirty="0" smtClean="0"/>
            </a:br>
            <a:r>
              <a:rPr lang="da-DK" dirty="0" smtClean="0"/>
              <a:t>Følges </a:t>
            </a:r>
            <a:r>
              <a:rPr lang="da-DK" dirty="0" err="1"/>
              <a:t>longitudinelt</a:t>
            </a:r>
            <a:r>
              <a:rPr lang="da-DK" dirty="0"/>
              <a:t> i </a:t>
            </a:r>
            <a:r>
              <a:rPr lang="da-DK" dirty="0" smtClean="0"/>
              <a:t>DANBIO Sygdomsaktivitet </a:t>
            </a:r>
            <a:r>
              <a:rPr lang="da-DK" dirty="0"/>
              <a:t>og behandling</a:t>
            </a:r>
          </a:p>
        </p:txBody>
      </p:sp>
      <p:sp>
        <p:nvSpPr>
          <p:cNvPr id="3" name="Undertitel 2"/>
          <p:cNvSpPr>
            <a:spLocks noGrp="1"/>
          </p:cNvSpPr>
          <p:nvPr>
            <p:ph type="subTitle" idx="1"/>
          </p:nvPr>
        </p:nvSpPr>
        <p:spPr>
          <a:xfrm>
            <a:off x="611560" y="2852936"/>
            <a:ext cx="8064896" cy="3600400"/>
          </a:xfrm>
        </p:spPr>
        <p:txBody>
          <a:bodyPr>
            <a:normAutofit/>
          </a:bodyPr>
          <a:lstStyle/>
          <a:p>
            <a:r>
              <a:rPr lang="da-DK" sz="3600" dirty="0" smtClean="0"/>
              <a:t>Skal </a:t>
            </a:r>
            <a:r>
              <a:rPr lang="da-DK" sz="3600" dirty="0"/>
              <a:t>registreres </a:t>
            </a:r>
            <a:r>
              <a:rPr lang="da-DK" sz="3600" b="1" dirty="0"/>
              <a:t>mindst 1 gang årligt </a:t>
            </a:r>
            <a:r>
              <a:rPr lang="da-DK" sz="3600" dirty="0"/>
              <a:t>med DAS28, HAQ og VAS-smerte og medicinsk </a:t>
            </a:r>
            <a:r>
              <a:rPr lang="da-DK" sz="3600" dirty="0" smtClean="0"/>
              <a:t>behandling</a:t>
            </a:r>
          </a:p>
          <a:p>
            <a:endParaRPr lang="da-DK" sz="3600" dirty="0"/>
          </a:p>
          <a:p>
            <a:r>
              <a:rPr lang="da-DK" sz="3600" dirty="0"/>
              <a:t>Mål: mindst 90%</a:t>
            </a:r>
          </a:p>
        </p:txBody>
      </p:sp>
    </p:spTree>
    <p:extLst>
      <p:ext uri="{BB962C8B-B14F-4D97-AF65-F5344CB8AC3E}">
        <p14:creationId xmlns:p14="http://schemas.microsoft.com/office/powerpoint/2010/main" xmlns="" val="1102742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32656"/>
            <a:ext cx="7772400" cy="1470025"/>
          </a:xfrm>
        </p:spPr>
        <p:txBody>
          <a:bodyPr/>
          <a:lstStyle/>
          <a:p>
            <a:r>
              <a:rPr lang="da-DK" dirty="0"/>
              <a:t>Sygehistorie og </a:t>
            </a:r>
            <a:r>
              <a:rPr lang="da-DK" dirty="0" smtClean="0"/>
              <a:t>sygdomsaktivitet</a:t>
            </a:r>
            <a:br>
              <a:rPr lang="da-DK" dirty="0" smtClean="0"/>
            </a:br>
            <a:r>
              <a:rPr lang="da-DK" dirty="0" smtClean="0"/>
              <a:t>3 mdr. </a:t>
            </a:r>
            <a:endParaRPr lang="da-DK" dirty="0"/>
          </a:p>
        </p:txBody>
      </p:sp>
      <p:sp>
        <p:nvSpPr>
          <p:cNvPr id="3" name="Undertitel 2"/>
          <p:cNvSpPr>
            <a:spLocks noGrp="1"/>
          </p:cNvSpPr>
          <p:nvPr>
            <p:ph type="subTitle" idx="1"/>
          </p:nvPr>
        </p:nvSpPr>
        <p:spPr>
          <a:xfrm>
            <a:off x="395536" y="2420888"/>
            <a:ext cx="8568952" cy="4104456"/>
          </a:xfrm>
        </p:spPr>
        <p:txBody>
          <a:bodyPr>
            <a:normAutofit fontScale="70000" lnSpcReduction="20000"/>
          </a:bodyPr>
          <a:lstStyle/>
          <a:p>
            <a:pPr algn="l"/>
            <a:r>
              <a:rPr lang="da-DK" dirty="0" err="1">
                <a:solidFill>
                  <a:schemeClr val="tx1"/>
                </a:solidFill>
              </a:rPr>
              <a:t>Methotrexat</a:t>
            </a:r>
            <a:r>
              <a:rPr lang="da-DK" dirty="0">
                <a:solidFill>
                  <a:schemeClr val="tx1"/>
                </a:solidFill>
              </a:rPr>
              <a:t> 20 mg/uge, </a:t>
            </a:r>
            <a:r>
              <a:rPr lang="da-DK" dirty="0" err="1">
                <a:solidFill>
                  <a:schemeClr val="tx1"/>
                </a:solidFill>
              </a:rPr>
              <a:t>folinsyre</a:t>
            </a:r>
            <a:r>
              <a:rPr lang="da-DK" dirty="0">
                <a:solidFill>
                  <a:schemeClr val="tx1"/>
                </a:solidFill>
              </a:rPr>
              <a:t> 5 mg/uge</a:t>
            </a:r>
          </a:p>
          <a:p>
            <a:pPr algn="l"/>
            <a:endParaRPr lang="da-DK" dirty="0" smtClean="0">
              <a:solidFill>
                <a:schemeClr val="tx1"/>
              </a:solidFill>
            </a:endParaRPr>
          </a:p>
          <a:p>
            <a:pPr algn="l"/>
            <a:r>
              <a:rPr lang="da-DK" dirty="0" smtClean="0">
                <a:solidFill>
                  <a:schemeClr val="tx1"/>
                </a:solidFill>
              </a:rPr>
              <a:t>CRP</a:t>
            </a:r>
            <a:r>
              <a:rPr lang="da-DK" dirty="0">
                <a:solidFill>
                  <a:schemeClr val="tx1"/>
                </a:solidFill>
              </a:rPr>
              <a:t>: </a:t>
            </a:r>
            <a:r>
              <a:rPr lang="da-DK" dirty="0" smtClean="0">
                <a:solidFill>
                  <a:schemeClr val="tx1"/>
                </a:solidFill>
              </a:rPr>
              <a:t>4 </a:t>
            </a:r>
            <a:r>
              <a:rPr lang="da-DK" dirty="0">
                <a:solidFill>
                  <a:schemeClr val="tx1"/>
                </a:solidFill>
              </a:rPr>
              <a:t>mg / L </a:t>
            </a:r>
            <a:br>
              <a:rPr lang="da-DK" dirty="0">
                <a:solidFill>
                  <a:schemeClr val="tx1"/>
                </a:solidFill>
              </a:rPr>
            </a:br>
            <a:endParaRPr lang="da-DK" dirty="0" smtClean="0">
              <a:solidFill>
                <a:schemeClr val="tx1"/>
              </a:solidFill>
            </a:endParaRPr>
          </a:p>
          <a:p>
            <a:pPr algn="l"/>
            <a:r>
              <a:rPr lang="da-DK" dirty="0" smtClean="0">
                <a:solidFill>
                  <a:schemeClr val="tx1"/>
                </a:solidFill>
              </a:rPr>
              <a:t>DAS28</a:t>
            </a:r>
            <a:r>
              <a:rPr lang="da-DK" dirty="0">
                <a:solidFill>
                  <a:schemeClr val="tx1"/>
                </a:solidFill>
              </a:rPr>
              <a:t>: </a:t>
            </a:r>
            <a:r>
              <a:rPr lang="da-DK" dirty="0" smtClean="0">
                <a:solidFill>
                  <a:schemeClr val="tx1"/>
                </a:solidFill>
              </a:rPr>
              <a:t>2,82 , CDAI 5,5</a:t>
            </a:r>
          </a:p>
          <a:p>
            <a:pPr algn="l"/>
            <a:r>
              <a:rPr lang="da-DK" dirty="0">
                <a:solidFill>
                  <a:schemeClr val="tx1"/>
                </a:solidFill>
              </a:rPr>
              <a:t>1</a:t>
            </a:r>
            <a:r>
              <a:rPr lang="da-DK" dirty="0" smtClean="0">
                <a:solidFill>
                  <a:schemeClr val="tx1"/>
                </a:solidFill>
              </a:rPr>
              <a:t> </a:t>
            </a:r>
            <a:r>
              <a:rPr lang="da-DK" dirty="0">
                <a:solidFill>
                  <a:schemeClr val="tx1"/>
                </a:solidFill>
              </a:rPr>
              <a:t>ud af 28 hævede led, </a:t>
            </a:r>
            <a:r>
              <a:rPr lang="da-DK" dirty="0" smtClean="0">
                <a:solidFill>
                  <a:schemeClr val="tx1"/>
                </a:solidFill>
              </a:rPr>
              <a:t>2 </a:t>
            </a:r>
            <a:r>
              <a:rPr lang="da-DK" dirty="0">
                <a:solidFill>
                  <a:schemeClr val="tx1"/>
                </a:solidFill>
              </a:rPr>
              <a:t>ud af 28 ømme led</a:t>
            </a:r>
          </a:p>
          <a:p>
            <a:pPr algn="l"/>
            <a:r>
              <a:rPr lang="da-DK" dirty="0">
                <a:solidFill>
                  <a:schemeClr val="tx1"/>
                </a:solidFill>
              </a:rPr>
              <a:t>VAS-Pt-Global </a:t>
            </a:r>
            <a:r>
              <a:rPr lang="da-DK" dirty="0" smtClean="0">
                <a:solidFill>
                  <a:schemeClr val="tx1"/>
                </a:solidFill>
              </a:rPr>
              <a:t>15 </a:t>
            </a:r>
            <a:r>
              <a:rPr lang="da-DK" dirty="0">
                <a:solidFill>
                  <a:schemeClr val="tx1"/>
                </a:solidFill>
              </a:rPr>
              <a:t>mm, VAS-træthed 5</a:t>
            </a:r>
            <a:r>
              <a:rPr lang="da-DK" dirty="0" smtClean="0">
                <a:solidFill>
                  <a:schemeClr val="tx1"/>
                </a:solidFill>
              </a:rPr>
              <a:t>0 </a:t>
            </a:r>
            <a:r>
              <a:rPr lang="da-DK" dirty="0">
                <a:solidFill>
                  <a:schemeClr val="tx1"/>
                </a:solidFill>
              </a:rPr>
              <a:t>mm, VAS Dr-Global </a:t>
            </a:r>
            <a:r>
              <a:rPr lang="da-DK" dirty="0" smtClean="0">
                <a:solidFill>
                  <a:schemeClr val="tx1"/>
                </a:solidFill>
              </a:rPr>
              <a:t>10 </a:t>
            </a:r>
            <a:r>
              <a:rPr lang="da-DK" dirty="0">
                <a:solidFill>
                  <a:schemeClr val="tx1"/>
                </a:solidFill>
              </a:rPr>
              <a:t>mm</a:t>
            </a:r>
            <a:br>
              <a:rPr lang="da-DK" dirty="0">
                <a:solidFill>
                  <a:schemeClr val="tx1"/>
                </a:solidFill>
              </a:rPr>
            </a:br>
            <a:r>
              <a:rPr lang="da-DK" dirty="0">
                <a:solidFill>
                  <a:schemeClr val="tx1"/>
                </a:solidFill>
              </a:rPr>
              <a:t>HAQ: </a:t>
            </a:r>
            <a:r>
              <a:rPr lang="da-DK" dirty="0" smtClean="0">
                <a:solidFill>
                  <a:schemeClr val="tx1"/>
                </a:solidFill>
              </a:rPr>
              <a:t>0,250</a:t>
            </a:r>
            <a:r>
              <a:rPr lang="da-DK" dirty="0">
                <a:solidFill>
                  <a:schemeClr val="tx1"/>
                </a:solidFill>
              </a:rPr>
              <a:t/>
            </a:r>
            <a:br>
              <a:rPr lang="da-DK" dirty="0">
                <a:solidFill>
                  <a:schemeClr val="tx1"/>
                </a:solidFill>
              </a:rPr>
            </a:br>
            <a:endParaRPr lang="da-DK" dirty="0" smtClean="0">
              <a:solidFill>
                <a:schemeClr val="tx1"/>
              </a:solidFill>
            </a:endParaRPr>
          </a:p>
          <a:p>
            <a:pPr algn="l"/>
            <a:r>
              <a:rPr lang="da-DK" dirty="0" smtClean="0">
                <a:solidFill>
                  <a:schemeClr val="tx1"/>
                </a:solidFill>
              </a:rPr>
              <a:t>Ingen bivirkninger</a:t>
            </a:r>
            <a:r>
              <a:rPr lang="da-DK" dirty="0"/>
              <a:t/>
            </a:r>
            <a:br>
              <a:rPr lang="da-DK" dirty="0"/>
            </a:br>
            <a:endParaRPr lang="da-DK" dirty="0"/>
          </a:p>
        </p:txBody>
      </p:sp>
    </p:spTree>
    <p:extLst>
      <p:ext uri="{BB962C8B-B14F-4D97-AF65-F5344CB8AC3E}">
        <p14:creationId xmlns:p14="http://schemas.microsoft.com/office/powerpoint/2010/main" xmlns="" val="1078350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908720"/>
            <a:ext cx="7772400" cy="1470025"/>
          </a:xfrm>
        </p:spPr>
        <p:txBody>
          <a:bodyPr/>
          <a:lstStyle/>
          <a:p>
            <a:r>
              <a:rPr lang="da-DK" dirty="0"/>
              <a:t>L</a:t>
            </a:r>
            <a:r>
              <a:rPr lang="da-DK" dirty="0" smtClean="0"/>
              <a:t>av </a:t>
            </a:r>
            <a:r>
              <a:rPr lang="da-DK" dirty="0"/>
              <a:t>sygdomsaktivitet</a:t>
            </a:r>
          </a:p>
        </p:txBody>
      </p:sp>
      <p:sp>
        <p:nvSpPr>
          <p:cNvPr id="3" name="Undertitel 2"/>
          <p:cNvSpPr>
            <a:spLocks noGrp="1"/>
          </p:cNvSpPr>
          <p:nvPr>
            <p:ph type="subTitle" idx="1"/>
          </p:nvPr>
        </p:nvSpPr>
        <p:spPr>
          <a:xfrm>
            <a:off x="611560" y="2852936"/>
            <a:ext cx="8064896" cy="3600400"/>
          </a:xfrm>
        </p:spPr>
        <p:txBody>
          <a:bodyPr>
            <a:normAutofit lnSpcReduction="10000"/>
          </a:bodyPr>
          <a:lstStyle/>
          <a:p>
            <a:r>
              <a:rPr lang="da-DK" sz="2700" dirty="0"/>
              <a:t>D</a:t>
            </a:r>
            <a:r>
              <a:rPr lang="da-DK" sz="2700" dirty="0" smtClean="0"/>
              <a:t>efineres som </a:t>
            </a:r>
            <a:r>
              <a:rPr lang="da-DK" sz="2700" dirty="0"/>
              <a:t>DAS28-score&lt;3,2 </a:t>
            </a:r>
            <a:r>
              <a:rPr lang="da-DK" sz="2700" b="1" dirty="0"/>
              <a:t>og</a:t>
            </a:r>
            <a:r>
              <a:rPr lang="da-DK" sz="2700" dirty="0"/>
              <a:t> ingen hævede </a:t>
            </a:r>
            <a:r>
              <a:rPr lang="da-DK" sz="2700" dirty="0" smtClean="0"/>
              <a:t>led</a:t>
            </a:r>
            <a:endParaRPr lang="da-DK" sz="2700" dirty="0"/>
          </a:p>
          <a:p>
            <a:r>
              <a:rPr lang="da-DK" sz="2700" b="1" dirty="0"/>
              <a:t>Mål: Maks 20% har DAS28&gt;3,2 </a:t>
            </a:r>
            <a:r>
              <a:rPr lang="da-DK" sz="2700" b="1" u="sng" dirty="0"/>
              <a:t>og </a:t>
            </a:r>
            <a:r>
              <a:rPr lang="da-DK" sz="2700" b="1" dirty="0" smtClean="0"/>
              <a:t>et </a:t>
            </a:r>
            <a:r>
              <a:rPr lang="da-DK" sz="2700" b="1" dirty="0"/>
              <a:t>eller flere hævede led</a:t>
            </a:r>
            <a:r>
              <a:rPr lang="da-DK" sz="2700" b="1" dirty="0" smtClean="0"/>
              <a:t>.</a:t>
            </a:r>
          </a:p>
          <a:p>
            <a:endParaRPr lang="da-DK" b="1" dirty="0" smtClean="0"/>
          </a:p>
          <a:p>
            <a:endParaRPr lang="da-DK" b="1" dirty="0" smtClean="0"/>
          </a:p>
          <a:p>
            <a:endParaRPr lang="da-DK" b="1" dirty="0"/>
          </a:p>
          <a:p>
            <a:r>
              <a:rPr lang="da-DK" sz="2400" dirty="0" smtClean="0"/>
              <a:t>(I dag: 29% har DAS28-score&gt;3,2 </a:t>
            </a:r>
            <a:r>
              <a:rPr lang="da-DK" sz="2400" b="1" dirty="0" smtClean="0"/>
              <a:t>og</a:t>
            </a:r>
            <a:r>
              <a:rPr lang="da-DK" sz="2400" dirty="0" smtClean="0"/>
              <a:t> et eller flere hævede led)</a:t>
            </a:r>
          </a:p>
          <a:p>
            <a:endParaRPr lang="da-DK" b="1" dirty="0"/>
          </a:p>
          <a:p>
            <a:endParaRPr lang="da-DK" b="1" dirty="0" smtClean="0"/>
          </a:p>
          <a:p>
            <a:endParaRPr lang="da-DK" b="1" dirty="0"/>
          </a:p>
          <a:p>
            <a:endParaRPr lang="da-DK" b="1" dirty="0" smtClean="0"/>
          </a:p>
          <a:p>
            <a:endParaRPr lang="da-DK" b="1" dirty="0"/>
          </a:p>
          <a:p>
            <a:endParaRPr lang="da-DK" b="1" dirty="0"/>
          </a:p>
        </p:txBody>
      </p:sp>
    </p:spTree>
    <p:extLst>
      <p:ext uri="{BB962C8B-B14F-4D97-AF65-F5344CB8AC3E}">
        <p14:creationId xmlns:p14="http://schemas.microsoft.com/office/powerpoint/2010/main" xmlns="" val="463304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908720"/>
            <a:ext cx="7772400" cy="1470025"/>
          </a:xfrm>
        </p:spPr>
        <p:txBody>
          <a:bodyPr/>
          <a:lstStyle/>
          <a:p>
            <a:r>
              <a:rPr lang="da-DK" dirty="0"/>
              <a:t>L</a:t>
            </a:r>
            <a:r>
              <a:rPr lang="da-DK" dirty="0" smtClean="0"/>
              <a:t>av </a:t>
            </a:r>
            <a:r>
              <a:rPr lang="da-DK" dirty="0"/>
              <a:t>sygdomsaktivitet</a:t>
            </a:r>
          </a:p>
        </p:txBody>
      </p:sp>
      <p:sp>
        <p:nvSpPr>
          <p:cNvPr id="3" name="Undertitel 2"/>
          <p:cNvSpPr>
            <a:spLocks noGrp="1"/>
          </p:cNvSpPr>
          <p:nvPr>
            <p:ph type="subTitle" idx="1"/>
          </p:nvPr>
        </p:nvSpPr>
        <p:spPr>
          <a:xfrm>
            <a:off x="611560" y="2852936"/>
            <a:ext cx="8064896" cy="3600400"/>
          </a:xfrm>
        </p:spPr>
        <p:txBody>
          <a:bodyPr>
            <a:normAutofit fontScale="85000" lnSpcReduction="10000"/>
          </a:bodyPr>
          <a:lstStyle/>
          <a:p>
            <a:r>
              <a:rPr lang="da-DK" dirty="0"/>
              <a:t>D</a:t>
            </a:r>
            <a:r>
              <a:rPr lang="da-DK" dirty="0" smtClean="0"/>
              <a:t>efineres som </a:t>
            </a:r>
            <a:r>
              <a:rPr lang="da-DK" dirty="0"/>
              <a:t>DAS28-score&lt;3,2 og ingen hævede </a:t>
            </a:r>
            <a:r>
              <a:rPr lang="da-DK" dirty="0" smtClean="0"/>
              <a:t>led</a:t>
            </a:r>
            <a:endParaRPr lang="da-DK" dirty="0"/>
          </a:p>
          <a:p>
            <a:r>
              <a:rPr lang="da-DK" b="1" dirty="0"/>
              <a:t>Mål: Maks 20% har DAS28&gt;3,2 </a:t>
            </a:r>
            <a:r>
              <a:rPr lang="da-DK" b="1" u="sng" dirty="0"/>
              <a:t>og </a:t>
            </a:r>
            <a:r>
              <a:rPr lang="da-DK" b="1" dirty="0" smtClean="0"/>
              <a:t>et </a:t>
            </a:r>
            <a:r>
              <a:rPr lang="da-DK" b="1" dirty="0"/>
              <a:t>eller flere hævede led.</a:t>
            </a:r>
          </a:p>
          <a:p>
            <a:r>
              <a:rPr lang="da-DK" dirty="0" smtClean="0"/>
              <a:t>Opfyldes dette ikke, </a:t>
            </a:r>
            <a:r>
              <a:rPr lang="da-DK" dirty="0"/>
              <a:t>fremkommer pop-up </a:t>
            </a:r>
            <a:r>
              <a:rPr lang="da-DK" dirty="0" smtClean="0"/>
              <a:t>vindue</a:t>
            </a:r>
            <a:endParaRPr lang="da-DK" dirty="0"/>
          </a:p>
          <a:p>
            <a:pPr lvl="0"/>
            <a:r>
              <a:rPr lang="da-DK" b="1" dirty="0"/>
              <a:t>Behandling intensiveret</a:t>
            </a:r>
          </a:p>
          <a:p>
            <a:pPr lvl="0"/>
            <a:r>
              <a:rPr lang="da-DK" dirty="0"/>
              <a:t>Behandlingsændring aktuelt ikke mulig</a:t>
            </a:r>
          </a:p>
          <a:p>
            <a:pPr lvl="0"/>
            <a:r>
              <a:rPr lang="da-DK" dirty="0"/>
              <a:t>Behandlingsmuligheder udtømt</a:t>
            </a:r>
          </a:p>
          <a:p>
            <a:r>
              <a:rPr lang="da-DK" dirty="0"/>
              <a:t>Pt ønsker ikke behandlingen ændret</a:t>
            </a:r>
          </a:p>
        </p:txBody>
      </p:sp>
    </p:spTree>
    <p:extLst>
      <p:ext uri="{BB962C8B-B14F-4D97-AF65-F5344CB8AC3E}">
        <p14:creationId xmlns:p14="http://schemas.microsoft.com/office/powerpoint/2010/main" xmlns="" val="187737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908720"/>
            <a:ext cx="7772400" cy="1470025"/>
          </a:xfrm>
        </p:spPr>
        <p:txBody>
          <a:bodyPr/>
          <a:lstStyle/>
          <a:p>
            <a:r>
              <a:rPr lang="da-DK" dirty="0"/>
              <a:t>L</a:t>
            </a:r>
            <a:r>
              <a:rPr lang="da-DK" dirty="0" smtClean="0"/>
              <a:t>av </a:t>
            </a:r>
            <a:r>
              <a:rPr lang="da-DK" dirty="0"/>
              <a:t>sygdomsaktivitet</a:t>
            </a:r>
          </a:p>
        </p:txBody>
      </p:sp>
      <p:sp>
        <p:nvSpPr>
          <p:cNvPr id="3" name="Undertitel 2"/>
          <p:cNvSpPr>
            <a:spLocks noGrp="1"/>
          </p:cNvSpPr>
          <p:nvPr>
            <p:ph type="subTitle" idx="1"/>
          </p:nvPr>
        </p:nvSpPr>
        <p:spPr>
          <a:xfrm>
            <a:off x="611560" y="2852936"/>
            <a:ext cx="8064896" cy="3600400"/>
          </a:xfrm>
        </p:spPr>
        <p:txBody>
          <a:bodyPr>
            <a:normAutofit fontScale="85000" lnSpcReduction="10000"/>
          </a:bodyPr>
          <a:lstStyle/>
          <a:p>
            <a:r>
              <a:rPr lang="da-DK" dirty="0"/>
              <a:t>D</a:t>
            </a:r>
            <a:r>
              <a:rPr lang="da-DK" dirty="0" smtClean="0"/>
              <a:t>efineres som </a:t>
            </a:r>
            <a:r>
              <a:rPr lang="da-DK" dirty="0"/>
              <a:t>DAS28-score&lt;3,2 og ingen hævede led)</a:t>
            </a:r>
          </a:p>
          <a:p>
            <a:r>
              <a:rPr lang="da-DK" b="1" dirty="0"/>
              <a:t>Mål: Maks 20% har DAS28&gt;3,2 </a:t>
            </a:r>
            <a:r>
              <a:rPr lang="da-DK" b="1" u="sng" dirty="0"/>
              <a:t>og </a:t>
            </a:r>
            <a:r>
              <a:rPr lang="da-DK" b="1" dirty="0" smtClean="0"/>
              <a:t>et </a:t>
            </a:r>
            <a:r>
              <a:rPr lang="da-DK" b="1" dirty="0"/>
              <a:t>eller flere hævede led.</a:t>
            </a:r>
          </a:p>
          <a:p>
            <a:r>
              <a:rPr lang="da-DK" dirty="0" smtClean="0"/>
              <a:t>Opfyldes dette ikke, </a:t>
            </a:r>
            <a:r>
              <a:rPr lang="da-DK" dirty="0"/>
              <a:t>fremkommer pop-up </a:t>
            </a:r>
            <a:r>
              <a:rPr lang="da-DK" dirty="0" smtClean="0"/>
              <a:t>vindue</a:t>
            </a:r>
            <a:endParaRPr lang="da-DK" dirty="0"/>
          </a:p>
          <a:p>
            <a:pPr lvl="0"/>
            <a:r>
              <a:rPr lang="da-DK" dirty="0"/>
              <a:t>Behandling intensiveret</a:t>
            </a:r>
          </a:p>
          <a:p>
            <a:pPr lvl="0"/>
            <a:r>
              <a:rPr lang="da-DK" b="1" dirty="0"/>
              <a:t>Behandlingsændring aktuelt ikke mulig</a:t>
            </a:r>
          </a:p>
          <a:p>
            <a:pPr lvl="0"/>
            <a:r>
              <a:rPr lang="da-DK" dirty="0"/>
              <a:t>Behandlingsmuligheder udtømt</a:t>
            </a:r>
          </a:p>
          <a:p>
            <a:r>
              <a:rPr lang="da-DK" dirty="0"/>
              <a:t>Pt ønsker ikke behandlingen ændret</a:t>
            </a:r>
          </a:p>
        </p:txBody>
      </p:sp>
    </p:spTree>
    <p:extLst>
      <p:ext uri="{BB962C8B-B14F-4D97-AF65-F5344CB8AC3E}">
        <p14:creationId xmlns:p14="http://schemas.microsoft.com/office/powerpoint/2010/main" xmlns="" val="219433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908720"/>
            <a:ext cx="7772400" cy="1470025"/>
          </a:xfrm>
        </p:spPr>
        <p:txBody>
          <a:bodyPr/>
          <a:lstStyle/>
          <a:p>
            <a:r>
              <a:rPr lang="da-DK" dirty="0"/>
              <a:t>L</a:t>
            </a:r>
            <a:r>
              <a:rPr lang="da-DK" dirty="0" smtClean="0"/>
              <a:t>av </a:t>
            </a:r>
            <a:r>
              <a:rPr lang="da-DK" dirty="0"/>
              <a:t>sygdomsaktivitet</a:t>
            </a:r>
          </a:p>
        </p:txBody>
      </p:sp>
      <p:sp>
        <p:nvSpPr>
          <p:cNvPr id="3" name="Undertitel 2"/>
          <p:cNvSpPr>
            <a:spLocks noGrp="1"/>
          </p:cNvSpPr>
          <p:nvPr>
            <p:ph type="subTitle" idx="1"/>
          </p:nvPr>
        </p:nvSpPr>
        <p:spPr>
          <a:xfrm>
            <a:off x="611560" y="2852936"/>
            <a:ext cx="8064896" cy="3600400"/>
          </a:xfrm>
        </p:spPr>
        <p:txBody>
          <a:bodyPr>
            <a:normAutofit fontScale="85000" lnSpcReduction="10000"/>
          </a:bodyPr>
          <a:lstStyle/>
          <a:p>
            <a:r>
              <a:rPr lang="da-DK" dirty="0"/>
              <a:t>D</a:t>
            </a:r>
            <a:r>
              <a:rPr lang="da-DK" dirty="0" smtClean="0"/>
              <a:t>efineres som </a:t>
            </a:r>
            <a:r>
              <a:rPr lang="da-DK" dirty="0"/>
              <a:t>DAS28-score&lt;3,2 og ingen hævede led)</a:t>
            </a:r>
          </a:p>
          <a:p>
            <a:r>
              <a:rPr lang="da-DK" b="1" dirty="0"/>
              <a:t>Mål: Maks 20% har DAS28&gt;3,2 </a:t>
            </a:r>
            <a:r>
              <a:rPr lang="da-DK" b="1" u="sng" dirty="0"/>
              <a:t>og </a:t>
            </a:r>
            <a:r>
              <a:rPr lang="da-DK" b="1" dirty="0" smtClean="0"/>
              <a:t>et </a:t>
            </a:r>
            <a:r>
              <a:rPr lang="da-DK" b="1" dirty="0"/>
              <a:t>eller flere hævede led.</a:t>
            </a:r>
          </a:p>
          <a:p>
            <a:r>
              <a:rPr lang="da-DK" dirty="0" smtClean="0"/>
              <a:t>Opfyldes dette ikke, </a:t>
            </a:r>
            <a:r>
              <a:rPr lang="da-DK" dirty="0"/>
              <a:t>fremkommer pop-up </a:t>
            </a:r>
            <a:r>
              <a:rPr lang="da-DK" dirty="0" smtClean="0"/>
              <a:t>vindue</a:t>
            </a:r>
            <a:endParaRPr lang="da-DK" dirty="0"/>
          </a:p>
          <a:p>
            <a:pPr lvl="0"/>
            <a:r>
              <a:rPr lang="da-DK" dirty="0"/>
              <a:t>Behandling intensiveret</a:t>
            </a:r>
          </a:p>
          <a:p>
            <a:pPr lvl="0"/>
            <a:r>
              <a:rPr lang="da-DK" dirty="0"/>
              <a:t>Behandlingsændring aktuelt ikke mulig</a:t>
            </a:r>
          </a:p>
          <a:p>
            <a:pPr lvl="0"/>
            <a:r>
              <a:rPr lang="da-DK" b="1" dirty="0"/>
              <a:t>Behandlingsmuligheder udtømt</a:t>
            </a:r>
          </a:p>
          <a:p>
            <a:r>
              <a:rPr lang="da-DK" dirty="0"/>
              <a:t>Pt ønsker ikke behandlingen ændret</a:t>
            </a:r>
          </a:p>
        </p:txBody>
      </p:sp>
    </p:spTree>
    <p:extLst>
      <p:ext uri="{BB962C8B-B14F-4D97-AF65-F5344CB8AC3E}">
        <p14:creationId xmlns:p14="http://schemas.microsoft.com/office/powerpoint/2010/main" xmlns="" val="13920122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908720"/>
            <a:ext cx="7772400" cy="1470025"/>
          </a:xfrm>
        </p:spPr>
        <p:txBody>
          <a:bodyPr/>
          <a:lstStyle/>
          <a:p>
            <a:r>
              <a:rPr lang="da-DK" dirty="0"/>
              <a:t>L</a:t>
            </a:r>
            <a:r>
              <a:rPr lang="da-DK" dirty="0" smtClean="0"/>
              <a:t>av </a:t>
            </a:r>
            <a:r>
              <a:rPr lang="da-DK" dirty="0"/>
              <a:t>sygdomsaktivitet</a:t>
            </a:r>
          </a:p>
        </p:txBody>
      </p:sp>
      <p:sp>
        <p:nvSpPr>
          <p:cNvPr id="3" name="Undertitel 2"/>
          <p:cNvSpPr>
            <a:spLocks noGrp="1"/>
          </p:cNvSpPr>
          <p:nvPr>
            <p:ph type="subTitle" idx="1"/>
          </p:nvPr>
        </p:nvSpPr>
        <p:spPr>
          <a:xfrm>
            <a:off x="611560" y="2852936"/>
            <a:ext cx="8064896" cy="3600400"/>
          </a:xfrm>
        </p:spPr>
        <p:txBody>
          <a:bodyPr>
            <a:normAutofit fontScale="85000" lnSpcReduction="10000"/>
          </a:bodyPr>
          <a:lstStyle/>
          <a:p>
            <a:r>
              <a:rPr lang="da-DK" dirty="0"/>
              <a:t>D</a:t>
            </a:r>
            <a:r>
              <a:rPr lang="da-DK" dirty="0" smtClean="0"/>
              <a:t>efineres som </a:t>
            </a:r>
            <a:r>
              <a:rPr lang="da-DK" dirty="0"/>
              <a:t>DAS28-score&lt;3,2 og ingen hævede led)</a:t>
            </a:r>
          </a:p>
          <a:p>
            <a:r>
              <a:rPr lang="da-DK" b="1" dirty="0"/>
              <a:t>Mål: Maks 20% har DAS28&gt;3,2 </a:t>
            </a:r>
            <a:r>
              <a:rPr lang="da-DK" b="1" u="sng" dirty="0"/>
              <a:t>og </a:t>
            </a:r>
            <a:r>
              <a:rPr lang="da-DK" b="1" dirty="0" smtClean="0"/>
              <a:t>et </a:t>
            </a:r>
            <a:r>
              <a:rPr lang="da-DK" b="1" dirty="0"/>
              <a:t>eller flere hævede led.</a:t>
            </a:r>
          </a:p>
          <a:p>
            <a:r>
              <a:rPr lang="da-DK" dirty="0" smtClean="0"/>
              <a:t>Opfyldes dette ikke, </a:t>
            </a:r>
            <a:r>
              <a:rPr lang="da-DK" dirty="0"/>
              <a:t>fremkommer pop-up </a:t>
            </a:r>
            <a:r>
              <a:rPr lang="da-DK" dirty="0" smtClean="0"/>
              <a:t>vindue</a:t>
            </a:r>
            <a:endParaRPr lang="da-DK" dirty="0"/>
          </a:p>
          <a:p>
            <a:pPr lvl="0"/>
            <a:r>
              <a:rPr lang="da-DK" dirty="0"/>
              <a:t>Behandling intensiveret</a:t>
            </a:r>
          </a:p>
          <a:p>
            <a:pPr lvl="0"/>
            <a:r>
              <a:rPr lang="da-DK" dirty="0"/>
              <a:t>Behandlingsændring aktuelt ikke mulig</a:t>
            </a:r>
          </a:p>
          <a:p>
            <a:pPr lvl="0"/>
            <a:r>
              <a:rPr lang="da-DK" dirty="0"/>
              <a:t>Behandlingsmuligheder udtømt</a:t>
            </a:r>
          </a:p>
          <a:p>
            <a:r>
              <a:rPr lang="da-DK" b="1" dirty="0"/>
              <a:t>Pt ønsker ikke behandlingen ændret</a:t>
            </a:r>
          </a:p>
        </p:txBody>
      </p:sp>
    </p:spTree>
    <p:extLst>
      <p:ext uri="{BB962C8B-B14F-4D97-AF65-F5344CB8AC3E}">
        <p14:creationId xmlns:p14="http://schemas.microsoft.com/office/powerpoint/2010/main" xmlns="" val="29578965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908720"/>
            <a:ext cx="7772400" cy="1470025"/>
          </a:xfrm>
        </p:spPr>
        <p:txBody>
          <a:bodyPr/>
          <a:lstStyle/>
          <a:p>
            <a:r>
              <a:rPr lang="da-DK" dirty="0"/>
              <a:t>F</a:t>
            </a:r>
            <a:r>
              <a:rPr lang="da-DK" dirty="0" smtClean="0"/>
              <a:t>unktionsniveau </a:t>
            </a:r>
            <a:r>
              <a:rPr lang="da-DK" dirty="0"/>
              <a:t>skal være højt</a:t>
            </a:r>
          </a:p>
        </p:txBody>
      </p:sp>
      <p:sp>
        <p:nvSpPr>
          <p:cNvPr id="3" name="Undertitel 2"/>
          <p:cNvSpPr>
            <a:spLocks noGrp="1"/>
          </p:cNvSpPr>
          <p:nvPr>
            <p:ph type="subTitle" idx="1"/>
          </p:nvPr>
        </p:nvSpPr>
        <p:spPr>
          <a:xfrm>
            <a:off x="611560" y="2852936"/>
            <a:ext cx="8064896" cy="3600400"/>
          </a:xfrm>
        </p:spPr>
        <p:txBody>
          <a:bodyPr>
            <a:normAutofit/>
          </a:bodyPr>
          <a:lstStyle/>
          <a:p>
            <a:r>
              <a:rPr lang="da-DK" dirty="0"/>
              <a:t>Pt. skal ved seneste besøg have </a:t>
            </a:r>
            <a:endParaRPr lang="da-DK" dirty="0" smtClean="0"/>
          </a:p>
          <a:p>
            <a:r>
              <a:rPr lang="da-DK" dirty="0" smtClean="0"/>
              <a:t>en </a:t>
            </a:r>
            <a:r>
              <a:rPr lang="da-DK" b="1" dirty="0"/>
              <a:t>HAQ-score &lt; 1</a:t>
            </a:r>
          </a:p>
          <a:p>
            <a:endParaRPr lang="da-DK" dirty="0" smtClean="0"/>
          </a:p>
          <a:p>
            <a:r>
              <a:rPr lang="da-DK" dirty="0" smtClean="0"/>
              <a:t>Mål</a:t>
            </a:r>
            <a:r>
              <a:rPr lang="da-DK" dirty="0"/>
              <a:t>: mindst 60</a:t>
            </a:r>
            <a:r>
              <a:rPr lang="da-DK" dirty="0" smtClean="0"/>
              <a:t>%</a:t>
            </a:r>
          </a:p>
          <a:p>
            <a:endParaRPr lang="da-DK" dirty="0" smtClean="0"/>
          </a:p>
          <a:p>
            <a:r>
              <a:rPr lang="da-DK" sz="2400" dirty="0" smtClean="0"/>
              <a:t>(I dag: 63% har HAQ-score </a:t>
            </a:r>
            <a:r>
              <a:rPr lang="da-DK" sz="2400" dirty="0"/>
              <a:t>&lt; </a:t>
            </a:r>
            <a:r>
              <a:rPr lang="da-DK" sz="2400" dirty="0" smtClean="0"/>
              <a:t>1)</a:t>
            </a:r>
            <a:endParaRPr lang="da-DK" sz="2400" dirty="0"/>
          </a:p>
        </p:txBody>
      </p:sp>
    </p:spTree>
    <p:extLst>
      <p:ext uri="{BB962C8B-B14F-4D97-AF65-F5344CB8AC3E}">
        <p14:creationId xmlns:p14="http://schemas.microsoft.com/office/powerpoint/2010/main" xmlns="" val="13410771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908720"/>
            <a:ext cx="7772400" cy="1470025"/>
          </a:xfrm>
        </p:spPr>
        <p:txBody>
          <a:bodyPr/>
          <a:lstStyle/>
          <a:p>
            <a:r>
              <a:rPr lang="da-DK" dirty="0"/>
              <a:t>S</a:t>
            </a:r>
            <a:r>
              <a:rPr lang="da-DK" dirty="0" smtClean="0"/>
              <a:t>merter </a:t>
            </a:r>
            <a:r>
              <a:rPr lang="da-DK" dirty="0"/>
              <a:t>skal være velbehandlede</a:t>
            </a:r>
          </a:p>
        </p:txBody>
      </p:sp>
      <p:sp>
        <p:nvSpPr>
          <p:cNvPr id="3" name="Undertitel 2"/>
          <p:cNvSpPr>
            <a:spLocks noGrp="1"/>
          </p:cNvSpPr>
          <p:nvPr>
            <p:ph type="subTitle" idx="1"/>
          </p:nvPr>
        </p:nvSpPr>
        <p:spPr>
          <a:xfrm>
            <a:off x="611560" y="2852936"/>
            <a:ext cx="8064896" cy="3600400"/>
          </a:xfrm>
        </p:spPr>
        <p:txBody>
          <a:bodyPr>
            <a:normAutofit/>
          </a:bodyPr>
          <a:lstStyle/>
          <a:p>
            <a:r>
              <a:rPr lang="da-DK" dirty="0"/>
              <a:t>Pt. skal ved seneste besøg have </a:t>
            </a:r>
            <a:endParaRPr lang="da-DK" dirty="0" smtClean="0"/>
          </a:p>
          <a:p>
            <a:r>
              <a:rPr lang="da-DK" dirty="0" smtClean="0"/>
              <a:t>en </a:t>
            </a:r>
            <a:r>
              <a:rPr lang="da-DK" dirty="0"/>
              <a:t>lav </a:t>
            </a:r>
            <a:r>
              <a:rPr lang="da-DK" dirty="0" smtClean="0"/>
              <a:t>smerte-score: </a:t>
            </a:r>
            <a:r>
              <a:rPr lang="da-DK" b="1" dirty="0" smtClean="0"/>
              <a:t>VAS-smerte &lt; 33 mm</a:t>
            </a:r>
            <a:endParaRPr lang="da-DK" dirty="0"/>
          </a:p>
          <a:p>
            <a:endParaRPr lang="da-DK" dirty="0" smtClean="0"/>
          </a:p>
          <a:p>
            <a:r>
              <a:rPr lang="da-DK" dirty="0" smtClean="0"/>
              <a:t>Mål</a:t>
            </a:r>
            <a:r>
              <a:rPr lang="da-DK" dirty="0"/>
              <a:t>: mindst 60</a:t>
            </a:r>
            <a:r>
              <a:rPr lang="da-DK" dirty="0" smtClean="0"/>
              <a:t>%</a:t>
            </a:r>
          </a:p>
          <a:p>
            <a:endParaRPr lang="da-DK" dirty="0" smtClean="0"/>
          </a:p>
          <a:p>
            <a:r>
              <a:rPr lang="da-DK" sz="2400" dirty="0" smtClean="0"/>
              <a:t>(I dag: 57</a:t>
            </a:r>
            <a:r>
              <a:rPr lang="da-DK" sz="2400" dirty="0"/>
              <a:t>% har VAS-smerte &lt; </a:t>
            </a:r>
            <a:r>
              <a:rPr lang="da-DK" sz="2400" dirty="0" smtClean="0"/>
              <a:t>33/100) </a:t>
            </a:r>
            <a:endParaRPr lang="da-DK" sz="2400" dirty="0"/>
          </a:p>
        </p:txBody>
      </p:sp>
    </p:spTree>
    <p:extLst>
      <p:ext uri="{BB962C8B-B14F-4D97-AF65-F5344CB8AC3E}">
        <p14:creationId xmlns:p14="http://schemas.microsoft.com/office/powerpoint/2010/main" xmlns="" val="3208959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908720"/>
            <a:ext cx="7772400" cy="1470025"/>
          </a:xfrm>
        </p:spPr>
        <p:txBody>
          <a:bodyPr/>
          <a:lstStyle/>
          <a:p>
            <a:r>
              <a:rPr lang="da-DK" dirty="0" smtClean="0"/>
              <a:t>Livskvalitet </a:t>
            </a:r>
            <a:r>
              <a:rPr lang="da-DK" dirty="0"/>
              <a:t>skal være høj</a:t>
            </a:r>
          </a:p>
        </p:txBody>
      </p:sp>
      <p:sp>
        <p:nvSpPr>
          <p:cNvPr id="3" name="Undertitel 2"/>
          <p:cNvSpPr>
            <a:spLocks noGrp="1"/>
          </p:cNvSpPr>
          <p:nvPr>
            <p:ph type="subTitle" idx="1"/>
          </p:nvPr>
        </p:nvSpPr>
        <p:spPr>
          <a:xfrm>
            <a:off x="611560" y="2852936"/>
            <a:ext cx="8064896" cy="3600400"/>
          </a:xfrm>
        </p:spPr>
        <p:txBody>
          <a:bodyPr>
            <a:normAutofit/>
          </a:bodyPr>
          <a:lstStyle/>
          <a:p>
            <a:r>
              <a:rPr lang="da-DK" dirty="0" smtClean="0"/>
              <a:t>Pt. skal ved seneste besøg have </a:t>
            </a:r>
          </a:p>
          <a:p>
            <a:r>
              <a:rPr lang="da-DK" dirty="0" smtClean="0"/>
              <a:t>en høj livskvalitet: </a:t>
            </a:r>
            <a:r>
              <a:rPr lang="da-DK" b="1" dirty="0" smtClean="0"/>
              <a:t>VAS-pt. global &lt; 33 mm</a:t>
            </a:r>
          </a:p>
          <a:p>
            <a:endParaRPr lang="da-DK" dirty="0" smtClean="0"/>
          </a:p>
          <a:p>
            <a:r>
              <a:rPr lang="da-DK" dirty="0" smtClean="0"/>
              <a:t>Mål: mindst 60%</a:t>
            </a:r>
          </a:p>
          <a:p>
            <a:endParaRPr lang="da-DK" dirty="0"/>
          </a:p>
          <a:p>
            <a:r>
              <a:rPr lang="da-DK" sz="2400" dirty="0" smtClean="0"/>
              <a:t>(I dag: 53% har VAS-pt. global &lt; 35/100) </a:t>
            </a:r>
          </a:p>
          <a:p>
            <a:endParaRPr lang="da-DK" dirty="0"/>
          </a:p>
        </p:txBody>
      </p:sp>
    </p:spTree>
    <p:extLst>
      <p:ext uri="{BB962C8B-B14F-4D97-AF65-F5344CB8AC3E}">
        <p14:creationId xmlns:p14="http://schemas.microsoft.com/office/powerpoint/2010/main" xmlns="" val="37076391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908720"/>
            <a:ext cx="8280920" cy="1470025"/>
          </a:xfrm>
        </p:spPr>
        <p:txBody>
          <a:bodyPr>
            <a:noAutofit/>
          </a:bodyPr>
          <a:lstStyle/>
          <a:p>
            <a:r>
              <a:rPr lang="da-DK" sz="3600" dirty="0" err="1" smtClean="0"/>
              <a:t>Rtg.status</a:t>
            </a:r>
            <a:r>
              <a:rPr lang="da-DK" sz="3600" dirty="0" smtClean="0"/>
              <a:t> </a:t>
            </a:r>
            <a:r>
              <a:rPr lang="da-DK" sz="3600" dirty="0"/>
              <a:t>(hænder, håndled og forfødder) </a:t>
            </a:r>
            <a:r>
              <a:rPr lang="da-DK" sz="3600" dirty="0" smtClean="0"/>
              <a:t>Diagnosetidspunkt (og </a:t>
            </a:r>
            <a:r>
              <a:rPr lang="da-DK" sz="3600" dirty="0"/>
              <a:t>efter </a:t>
            </a:r>
            <a:r>
              <a:rPr lang="da-DK" sz="3600" dirty="0" smtClean="0"/>
              <a:t>12 </a:t>
            </a:r>
            <a:r>
              <a:rPr lang="da-DK" sz="3600" dirty="0"/>
              <a:t>og 24 </a:t>
            </a:r>
            <a:r>
              <a:rPr lang="da-DK" sz="3600" dirty="0" err="1" smtClean="0"/>
              <a:t>mdr</a:t>
            </a:r>
            <a:r>
              <a:rPr lang="da-DK" sz="3600" dirty="0" smtClean="0"/>
              <a:t>). Ved </a:t>
            </a:r>
            <a:r>
              <a:rPr lang="da-DK" sz="3600" dirty="0"/>
              <a:t>behandlingsskift. </a:t>
            </a:r>
            <a:r>
              <a:rPr lang="da-DK" sz="3600" dirty="0" smtClean="0"/>
              <a:t>Ved </a:t>
            </a:r>
            <a:r>
              <a:rPr lang="da-DK" sz="3600" dirty="0"/>
              <a:t>individuel skøn.</a:t>
            </a:r>
          </a:p>
        </p:txBody>
      </p:sp>
      <p:sp>
        <p:nvSpPr>
          <p:cNvPr id="3" name="Undertitel 2"/>
          <p:cNvSpPr>
            <a:spLocks noGrp="1"/>
          </p:cNvSpPr>
          <p:nvPr>
            <p:ph type="subTitle" idx="1"/>
          </p:nvPr>
        </p:nvSpPr>
        <p:spPr>
          <a:xfrm>
            <a:off x="251520" y="2852936"/>
            <a:ext cx="8784976" cy="3600400"/>
          </a:xfrm>
        </p:spPr>
        <p:txBody>
          <a:bodyPr>
            <a:normAutofit/>
          </a:bodyPr>
          <a:lstStyle/>
          <a:p>
            <a:r>
              <a:rPr lang="da-DK" dirty="0"/>
              <a:t>Pt. skal have taget </a:t>
            </a:r>
            <a:r>
              <a:rPr lang="da-DK" b="1" dirty="0" smtClean="0"/>
              <a:t>røntgen status </a:t>
            </a:r>
            <a:r>
              <a:rPr lang="da-DK" dirty="0" smtClean="0"/>
              <a:t>(Larsen score?) </a:t>
            </a:r>
          </a:p>
          <a:p>
            <a:r>
              <a:rPr lang="da-DK" dirty="0" smtClean="0"/>
              <a:t>På diagnosetidspunktet </a:t>
            </a:r>
            <a:r>
              <a:rPr lang="da-DK" dirty="0"/>
              <a:t>samt ved behandlingsskift.</a:t>
            </a:r>
          </a:p>
          <a:p>
            <a:endParaRPr lang="da-DK" dirty="0" smtClean="0"/>
          </a:p>
          <a:p>
            <a:r>
              <a:rPr lang="da-DK" dirty="0" smtClean="0"/>
              <a:t>Mål</a:t>
            </a:r>
            <a:r>
              <a:rPr lang="da-DK" dirty="0"/>
              <a:t>: mindst 80%</a:t>
            </a:r>
          </a:p>
        </p:txBody>
      </p:sp>
    </p:spTree>
    <p:extLst>
      <p:ext uri="{BB962C8B-B14F-4D97-AF65-F5344CB8AC3E}">
        <p14:creationId xmlns:p14="http://schemas.microsoft.com/office/powerpoint/2010/main" xmlns="" val="1051882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878855"/>
            <a:ext cx="7772400" cy="1470025"/>
          </a:xfrm>
        </p:spPr>
        <p:txBody>
          <a:bodyPr>
            <a:noAutofit/>
          </a:bodyPr>
          <a:lstStyle/>
          <a:p>
            <a:r>
              <a:rPr lang="da-DK" sz="3600" dirty="0"/>
              <a:t>Beslutninger i øvrigt:</a:t>
            </a:r>
          </a:p>
        </p:txBody>
      </p:sp>
      <p:sp>
        <p:nvSpPr>
          <p:cNvPr id="3" name="Undertitel 2"/>
          <p:cNvSpPr>
            <a:spLocks noGrp="1"/>
          </p:cNvSpPr>
          <p:nvPr>
            <p:ph type="subTitle" idx="1"/>
          </p:nvPr>
        </p:nvSpPr>
        <p:spPr>
          <a:xfrm>
            <a:off x="395536" y="2852936"/>
            <a:ext cx="8352928" cy="3600400"/>
          </a:xfrm>
        </p:spPr>
        <p:txBody>
          <a:bodyPr>
            <a:normAutofit fontScale="92500"/>
          </a:bodyPr>
          <a:lstStyle/>
          <a:p>
            <a:r>
              <a:rPr lang="da-DK" dirty="0" smtClean="0">
                <a:solidFill>
                  <a:schemeClr val="tx1"/>
                </a:solidFill>
              </a:rPr>
              <a:t>VAS-træthed </a:t>
            </a:r>
            <a:r>
              <a:rPr lang="da-DK" dirty="0">
                <a:solidFill>
                  <a:schemeClr val="tx1"/>
                </a:solidFill>
              </a:rPr>
              <a:t>og </a:t>
            </a:r>
            <a:r>
              <a:rPr lang="da-DK" dirty="0" smtClean="0">
                <a:solidFill>
                  <a:schemeClr val="tx1"/>
                </a:solidFill>
              </a:rPr>
              <a:t>bivirkningstype udgår.</a:t>
            </a:r>
          </a:p>
          <a:p>
            <a:r>
              <a:rPr lang="da-DK" dirty="0" smtClean="0">
                <a:solidFill>
                  <a:schemeClr val="tx1"/>
                </a:solidFill>
              </a:rPr>
              <a:t>DAS28, HAQ, VAS-smerte og VAS-global: </a:t>
            </a:r>
          </a:p>
          <a:p>
            <a:r>
              <a:rPr lang="da-DK" dirty="0" smtClean="0">
                <a:solidFill>
                  <a:schemeClr val="tx1"/>
                </a:solidFill>
              </a:rPr>
              <a:t>Delta-værdier ændres </a:t>
            </a:r>
            <a:r>
              <a:rPr lang="da-DK" dirty="0">
                <a:solidFill>
                  <a:schemeClr val="tx1"/>
                </a:solidFill>
              </a:rPr>
              <a:t>til værdi ved seneste besøg.</a:t>
            </a:r>
          </a:p>
          <a:p>
            <a:r>
              <a:rPr lang="da-DK" dirty="0" smtClean="0">
                <a:solidFill>
                  <a:schemeClr val="tx1"/>
                </a:solidFill>
              </a:rPr>
              <a:t>Kvalitetsindikator resultaterne præsenteres </a:t>
            </a:r>
            <a:r>
              <a:rPr lang="da-DK" dirty="0">
                <a:solidFill>
                  <a:schemeClr val="tx1"/>
                </a:solidFill>
              </a:rPr>
              <a:t>samlet. </a:t>
            </a:r>
          </a:p>
          <a:p>
            <a:r>
              <a:rPr lang="da-DK" sz="2600" dirty="0">
                <a:solidFill>
                  <a:schemeClr val="tx1"/>
                </a:solidFill>
              </a:rPr>
              <a:t>Der vises dog også for udvalgte indikatorer resultater for biologisk og DMARD behandlede separat. </a:t>
            </a:r>
          </a:p>
        </p:txBody>
      </p:sp>
    </p:spTree>
    <p:extLst>
      <p:ext uri="{BB962C8B-B14F-4D97-AF65-F5344CB8AC3E}">
        <p14:creationId xmlns:p14="http://schemas.microsoft.com/office/powerpoint/2010/main" xmlns="" val="3249910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32656"/>
            <a:ext cx="7772400" cy="1470025"/>
          </a:xfrm>
        </p:spPr>
        <p:txBody>
          <a:bodyPr/>
          <a:lstStyle/>
          <a:p>
            <a:r>
              <a:rPr lang="da-DK" dirty="0"/>
              <a:t>Sygehistorie og </a:t>
            </a:r>
            <a:r>
              <a:rPr lang="da-DK" dirty="0" smtClean="0"/>
              <a:t>sygdomsaktivitet</a:t>
            </a:r>
            <a:br>
              <a:rPr lang="da-DK" dirty="0" smtClean="0"/>
            </a:br>
            <a:r>
              <a:rPr lang="da-DK" dirty="0" smtClean="0"/>
              <a:t>3 mdr. </a:t>
            </a:r>
            <a:endParaRPr lang="da-DK" dirty="0"/>
          </a:p>
        </p:txBody>
      </p:sp>
      <p:sp>
        <p:nvSpPr>
          <p:cNvPr id="3" name="Undertitel 2"/>
          <p:cNvSpPr>
            <a:spLocks noGrp="1"/>
          </p:cNvSpPr>
          <p:nvPr>
            <p:ph type="subTitle" idx="1"/>
          </p:nvPr>
        </p:nvSpPr>
        <p:spPr>
          <a:xfrm>
            <a:off x="395536" y="2420888"/>
            <a:ext cx="8568952" cy="4104456"/>
          </a:xfrm>
        </p:spPr>
        <p:txBody>
          <a:bodyPr>
            <a:normAutofit fontScale="70000" lnSpcReduction="20000"/>
          </a:bodyPr>
          <a:lstStyle/>
          <a:p>
            <a:pPr algn="l"/>
            <a:r>
              <a:rPr lang="da-DK" dirty="0" err="1" smtClean="0">
                <a:solidFill>
                  <a:schemeClr val="tx1"/>
                </a:solidFill>
              </a:rPr>
              <a:t>Methotrexat</a:t>
            </a:r>
            <a:r>
              <a:rPr lang="da-DK" dirty="0" smtClean="0">
                <a:solidFill>
                  <a:schemeClr val="tx1"/>
                </a:solidFill>
              </a:rPr>
              <a:t> 25 mg/uge, </a:t>
            </a:r>
            <a:r>
              <a:rPr lang="da-DK" dirty="0" err="1" smtClean="0">
                <a:solidFill>
                  <a:schemeClr val="tx1"/>
                </a:solidFill>
              </a:rPr>
              <a:t>folinsyre</a:t>
            </a:r>
            <a:r>
              <a:rPr lang="da-DK" dirty="0" smtClean="0">
                <a:solidFill>
                  <a:schemeClr val="tx1"/>
                </a:solidFill>
              </a:rPr>
              <a:t> 5 mg/uge</a:t>
            </a:r>
          </a:p>
          <a:p>
            <a:pPr algn="l"/>
            <a:r>
              <a:rPr lang="da-DK" dirty="0">
                <a:solidFill>
                  <a:schemeClr val="tx1"/>
                </a:solidFill>
              </a:rPr>
              <a:t/>
            </a:r>
            <a:br>
              <a:rPr lang="da-DK" dirty="0">
                <a:solidFill>
                  <a:schemeClr val="tx1"/>
                </a:solidFill>
              </a:rPr>
            </a:br>
            <a:r>
              <a:rPr lang="da-DK" dirty="0" smtClean="0">
                <a:solidFill>
                  <a:schemeClr val="tx1"/>
                </a:solidFill>
              </a:rPr>
              <a:t>CRP</a:t>
            </a:r>
            <a:r>
              <a:rPr lang="da-DK" dirty="0">
                <a:solidFill>
                  <a:schemeClr val="tx1"/>
                </a:solidFill>
              </a:rPr>
              <a:t>: </a:t>
            </a:r>
            <a:r>
              <a:rPr lang="da-DK" dirty="0" smtClean="0">
                <a:solidFill>
                  <a:schemeClr val="tx1"/>
                </a:solidFill>
              </a:rPr>
              <a:t>12 </a:t>
            </a:r>
            <a:r>
              <a:rPr lang="da-DK" dirty="0">
                <a:solidFill>
                  <a:schemeClr val="tx1"/>
                </a:solidFill>
              </a:rPr>
              <a:t>mg / L </a:t>
            </a:r>
            <a:endParaRPr lang="da-DK" dirty="0" smtClean="0">
              <a:solidFill>
                <a:schemeClr val="tx1"/>
              </a:solidFill>
            </a:endParaRPr>
          </a:p>
          <a:p>
            <a:pPr algn="l"/>
            <a:r>
              <a:rPr lang="da-DK" dirty="0">
                <a:solidFill>
                  <a:schemeClr val="tx1"/>
                </a:solidFill>
              </a:rPr>
              <a:t/>
            </a:r>
            <a:br>
              <a:rPr lang="da-DK" dirty="0">
                <a:solidFill>
                  <a:schemeClr val="tx1"/>
                </a:solidFill>
              </a:rPr>
            </a:br>
            <a:r>
              <a:rPr lang="da-DK" dirty="0">
                <a:solidFill>
                  <a:schemeClr val="tx1"/>
                </a:solidFill>
              </a:rPr>
              <a:t>DAS28: </a:t>
            </a:r>
            <a:r>
              <a:rPr lang="da-DK" dirty="0" smtClean="0">
                <a:solidFill>
                  <a:schemeClr val="tx1"/>
                </a:solidFill>
              </a:rPr>
              <a:t>4,09, CDAI 13 </a:t>
            </a:r>
          </a:p>
          <a:p>
            <a:pPr algn="l"/>
            <a:r>
              <a:rPr lang="da-DK" dirty="0" smtClean="0">
                <a:solidFill>
                  <a:schemeClr val="tx1"/>
                </a:solidFill>
              </a:rPr>
              <a:t>2 </a:t>
            </a:r>
            <a:r>
              <a:rPr lang="da-DK" dirty="0">
                <a:solidFill>
                  <a:schemeClr val="tx1"/>
                </a:solidFill>
              </a:rPr>
              <a:t>ud af 28 hævede led, </a:t>
            </a:r>
            <a:r>
              <a:rPr lang="da-DK" dirty="0" smtClean="0">
                <a:solidFill>
                  <a:schemeClr val="tx1"/>
                </a:solidFill>
              </a:rPr>
              <a:t>5 </a:t>
            </a:r>
            <a:r>
              <a:rPr lang="da-DK" dirty="0">
                <a:solidFill>
                  <a:schemeClr val="tx1"/>
                </a:solidFill>
              </a:rPr>
              <a:t>ud af 28 ømme led</a:t>
            </a:r>
          </a:p>
          <a:p>
            <a:pPr algn="l"/>
            <a:r>
              <a:rPr lang="da-DK" dirty="0">
                <a:solidFill>
                  <a:schemeClr val="tx1"/>
                </a:solidFill>
              </a:rPr>
              <a:t>VAS-Pt-Global </a:t>
            </a:r>
            <a:r>
              <a:rPr lang="da-DK" dirty="0" smtClean="0">
                <a:solidFill>
                  <a:schemeClr val="tx1"/>
                </a:solidFill>
              </a:rPr>
              <a:t>40 </a:t>
            </a:r>
            <a:r>
              <a:rPr lang="da-DK" dirty="0">
                <a:solidFill>
                  <a:schemeClr val="tx1"/>
                </a:solidFill>
              </a:rPr>
              <a:t>mm, VAS-træthed 5</a:t>
            </a:r>
            <a:r>
              <a:rPr lang="da-DK" dirty="0" smtClean="0">
                <a:solidFill>
                  <a:schemeClr val="tx1"/>
                </a:solidFill>
              </a:rPr>
              <a:t>0 </a:t>
            </a:r>
            <a:r>
              <a:rPr lang="da-DK" dirty="0">
                <a:solidFill>
                  <a:schemeClr val="tx1"/>
                </a:solidFill>
              </a:rPr>
              <a:t>mm, VAS Dr-Global 2</a:t>
            </a:r>
            <a:r>
              <a:rPr lang="da-DK" dirty="0" smtClean="0">
                <a:solidFill>
                  <a:schemeClr val="tx1"/>
                </a:solidFill>
              </a:rPr>
              <a:t>0 </a:t>
            </a:r>
            <a:r>
              <a:rPr lang="da-DK" dirty="0">
                <a:solidFill>
                  <a:schemeClr val="tx1"/>
                </a:solidFill>
              </a:rPr>
              <a:t>mm</a:t>
            </a:r>
            <a:br>
              <a:rPr lang="da-DK" dirty="0">
                <a:solidFill>
                  <a:schemeClr val="tx1"/>
                </a:solidFill>
              </a:rPr>
            </a:br>
            <a:r>
              <a:rPr lang="da-DK" dirty="0">
                <a:solidFill>
                  <a:schemeClr val="tx1"/>
                </a:solidFill>
              </a:rPr>
              <a:t>HAQ: </a:t>
            </a:r>
            <a:r>
              <a:rPr lang="da-DK" dirty="0" smtClean="0">
                <a:solidFill>
                  <a:schemeClr val="tx1"/>
                </a:solidFill>
              </a:rPr>
              <a:t>0,500</a:t>
            </a:r>
          </a:p>
          <a:p>
            <a:pPr algn="l"/>
            <a:r>
              <a:rPr lang="da-DK" dirty="0">
                <a:solidFill>
                  <a:schemeClr val="tx1"/>
                </a:solidFill>
              </a:rPr>
              <a:t/>
            </a:r>
            <a:br>
              <a:rPr lang="da-DK" dirty="0">
                <a:solidFill>
                  <a:schemeClr val="tx1"/>
                </a:solidFill>
              </a:rPr>
            </a:br>
            <a:r>
              <a:rPr lang="da-DK" dirty="0" smtClean="0">
                <a:solidFill>
                  <a:schemeClr val="tx1"/>
                </a:solidFill>
              </a:rPr>
              <a:t>Ingen bivirkninger</a:t>
            </a:r>
            <a:r>
              <a:rPr lang="da-DK" dirty="0"/>
              <a:t/>
            </a:r>
            <a:br>
              <a:rPr lang="da-DK" dirty="0"/>
            </a:br>
            <a:endParaRPr lang="da-DK" dirty="0"/>
          </a:p>
        </p:txBody>
      </p:sp>
    </p:spTree>
    <p:extLst>
      <p:ext uri="{BB962C8B-B14F-4D97-AF65-F5344CB8AC3E}">
        <p14:creationId xmlns:p14="http://schemas.microsoft.com/office/powerpoint/2010/main" xmlns="" val="21146871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878855"/>
            <a:ext cx="7772400" cy="1470025"/>
          </a:xfrm>
        </p:spPr>
        <p:txBody>
          <a:bodyPr>
            <a:noAutofit/>
          </a:bodyPr>
          <a:lstStyle/>
          <a:p>
            <a:r>
              <a:rPr lang="da-DK" sz="3600" dirty="0"/>
              <a:t>Beslutninger i øvrigt:</a:t>
            </a:r>
          </a:p>
        </p:txBody>
      </p:sp>
      <p:sp>
        <p:nvSpPr>
          <p:cNvPr id="3" name="Undertitel 2"/>
          <p:cNvSpPr>
            <a:spLocks noGrp="1"/>
          </p:cNvSpPr>
          <p:nvPr>
            <p:ph type="subTitle" idx="1"/>
          </p:nvPr>
        </p:nvSpPr>
        <p:spPr>
          <a:xfrm>
            <a:off x="0" y="2852936"/>
            <a:ext cx="9108504" cy="3600400"/>
          </a:xfrm>
        </p:spPr>
        <p:txBody>
          <a:bodyPr>
            <a:normAutofit/>
          </a:bodyPr>
          <a:lstStyle/>
          <a:p>
            <a:r>
              <a:rPr lang="da-DK" dirty="0">
                <a:solidFill>
                  <a:schemeClr val="tx1"/>
                </a:solidFill>
              </a:rPr>
              <a:t>A</a:t>
            </a:r>
            <a:r>
              <a:rPr lang="da-DK" dirty="0" smtClean="0">
                <a:solidFill>
                  <a:schemeClr val="tx1"/>
                </a:solidFill>
              </a:rPr>
              <a:t>nvendes i </a:t>
            </a:r>
            <a:r>
              <a:rPr lang="da-DK" dirty="0">
                <a:solidFill>
                  <a:schemeClr val="tx1"/>
                </a:solidFill>
              </a:rPr>
              <a:t>Årsrapporten for </a:t>
            </a:r>
            <a:r>
              <a:rPr lang="da-DK" dirty="0" smtClean="0">
                <a:solidFill>
                  <a:schemeClr val="tx1"/>
                </a:solidFill>
              </a:rPr>
              <a:t>2014</a:t>
            </a:r>
          </a:p>
          <a:p>
            <a:endParaRPr lang="da-DK" dirty="0" smtClean="0">
              <a:solidFill>
                <a:schemeClr val="tx1"/>
              </a:solidFill>
            </a:endParaRPr>
          </a:p>
          <a:p>
            <a:r>
              <a:rPr lang="da-DK" dirty="0" smtClean="0">
                <a:solidFill>
                  <a:schemeClr val="tx1"/>
                </a:solidFill>
              </a:rPr>
              <a:t>Undtagen </a:t>
            </a:r>
            <a:r>
              <a:rPr lang="da-DK" dirty="0">
                <a:solidFill>
                  <a:schemeClr val="tx1"/>
                </a:solidFill>
              </a:rPr>
              <a:t>den, der omhandler </a:t>
            </a:r>
            <a:r>
              <a:rPr lang="da-DK" dirty="0" smtClean="0">
                <a:solidFill>
                  <a:schemeClr val="tx1"/>
                </a:solidFill>
              </a:rPr>
              <a:t>sygdomsaktivitet og pop-up vinduet for undtagelser (anvendes </a:t>
            </a:r>
            <a:r>
              <a:rPr lang="da-DK" dirty="0">
                <a:solidFill>
                  <a:schemeClr val="tx1"/>
                </a:solidFill>
              </a:rPr>
              <a:t>fra </a:t>
            </a:r>
            <a:r>
              <a:rPr lang="da-DK" dirty="0" smtClean="0">
                <a:solidFill>
                  <a:schemeClr val="tx1"/>
                </a:solidFill>
              </a:rPr>
              <a:t>2015).</a:t>
            </a:r>
            <a:r>
              <a:rPr lang="da-DK" dirty="0">
                <a:solidFill>
                  <a:schemeClr val="tx1"/>
                </a:solidFill>
              </a:rPr>
              <a:t> </a:t>
            </a:r>
            <a:endParaRPr lang="da-DK" dirty="0" smtClean="0">
              <a:solidFill>
                <a:schemeClr val="tx1"/>
              </a:solidFill>
            </a:endParaRPr>
          </a:p>
          <a:p>
            <a:r>
              <a:rPr lang="da-DK" dirty="0">
                <a:solidFill>
                  <a:schemeClr val="tx1"/>
                </a:solidFill>
              </a:rPr>
              <a:t/>
            </a:r>
            <a:br>
              <a:rPr lang="da-DK" dirty="0">
                <a:solidFill>
                  <a:schemeClr val="tx1"/>
                </a:solidFill>
              </a:rPr>
            </a:br>
            <a:r>
              <a:rPr lang="da-DK" dirty="0">
                <a:solidFill>
                  <a:schemeClr val="tx1"/>
                </a:solidFill>
              </a:rPr>
              <a:t>I </a:t>
            </a:r>
            <a:r>
              <a:rPr lang="da-DK" dirty="0" smtClean="0">
                <a:solidFill>
                  <a:schemeClr val="tx1"/>
                </a:solidFill>
              </a:rPr>
              <a:t>2014 anvendes fortsat </a:t>
            </a:r>
            <a:r>
              <a:rPr lang="da-DK" dirty="0">
                <a:solidFill>
                  <a:schemeClr val="tx1"/>
                </a:solidFill>
              </a:rPr>
              <a:t>delta-DAS28-værdier.</a:t>
            </a:r>
            <a:endParaRPr lang="da-DK" sz="2600" dirty="0">
              <a:solidFill>
                <a:schemeClr val="tx1"/>
              </a:solidFill>
            </a:endParaRPr>
          </a:p>
        </p:txBody>
      </p:sp>
    </p:spTree>
    <p:extLst>
      <p:ext uri="{BB962C8B-B14F-4D97-AF65-F5344CB8AC3E}">
        <p14:creationId xmlns:p14="http://schemas.microsoft.com/office/powerpoint/2010/main" xmlns="" val="5670693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ctrTitle"/>
          </p:nvPr>
        </p:nvSpPr>
        <p:spPr>
          <a:xfrm>
            <a:off x="-118269" y="332656"/>
            <a:ext cx="9559925" cy="576064"/>
          </a:xfrm>
        </p:spPr>
        <p:txBody>
          <a:bodyPr/>
          <a:lstStyle/>
          <a:p>
            <a:r>
              <a:rPr lang="da-DK" altLang="da-DK" sz="2800" b="1" dirty="0" smtClean="0"/>
              <a:t>Systematisk behandling og kontrol af tidlig leddegigt</a:t>
            </a:r>
            <a:endParaRPr lang="da-DK" altLang="da-DK" sz="4000" b="1" dirty="0" smtClean="0"/>
          </a:p>
        </p:txBody>
      </p:sp>
      <p:sp>
        <p:nvSpPr>
          <p:cNvPr id="35843" name="Undertitel 2"/>
          <p:cNvSpPr>
            <a:spLocks noGrp="1"/>
          </p:cNvSpPr>
          <p:nvPr>
            <p:ph type="subTitle" idx="1"/>
          </p:nvPr>
        </p:nvSpPr>
        <p:spPr/>
        <p:txBody>
          <a:bodyPr/>
          <a:lstStyle/>
          <a:p>
            <a:endParaRPr lang="da-DK" altLang="da-DK" smtClean="0"/>
          </a:p>
        </p:txBody>
      </p:sp>
      <p:graphicFrame>
        <p:nvGraphicFramePr>
          <p:cNvPr id="4" name="Tabel 3"/>
          <p:cNvGraphicFramePr>
            <a:graphicFrameLocks noGrp="1"/>
          </p:cNvGraphicFramePr>
          <p:nvPr>
            <p:extLst>
              <p:ext uri="{D42A27DB-BD31-4B8C-83A1-F6EECF244321}">
                <p14:modId xmlns:p14="http://schemas.microsoft.com/office/powerpoint/2010/main" xmlns="" val="2625698584"/>
              </p:ext>
            </p:extLst>
          </p:nvPr>
        </p:nvGraphicFramePr>
        <p:xfrm>
          <a:off x="35496" y="883569"/>
          <a:ext cx="9037638" cy="5065711"/>
        </p:xfrm>
        <a:graphic>
          <a:graphicData uri="http://schemas.openxmlformats.org/drawingml/2006/table">
            <a:tbl>
              <a:tblPr firstRow="1" firstCol="1" bandRow="1">
                <a:tableStyleId>{5C22544A-7EE6-4342-B048-85BDC9FD1C3A}</a:tableStyleId>
              </a:tblPr>
              <a:tblGrid>
                <a:gridCol w="576064"/>
                <a:gridCol w="360040"/>
                <a:gridCol w="792088"/>
                <a:gridCol w="504056"/>
                <a:gridCol w="373281"/>
                <a:gridCol w="437870"/>
                <a:gridCol w="474955"/>
                <a:gridCol w="315893"/>
                <a:gridCol w="427675"/>
                <a:gridCol w="387730"/>
                <a:gridCol w="572067"/>
                <a:gridCol w="712154"/>
                <a:gridCol w="553649"/>
                <a:gridCol w="791405"/>
                <a:gridCol w="492908"/>
                <a:gridCol w="502303"/>
                <a:gridCol w="763500"/>
              </a:tblGrid>
              <a:tr h="579424">
                <a:tc>
                  <a:txBody>
                    <a:bodyPr/>
                    <a:lstStyle/>
                    <a:p>
                      <a:pPr algn="ctr">
                        <a:lnSpc>
                          <a:spcPct val="95000"/>
                        </a:lnSpc>
                        <a:spcAft>
                          <a:spcPts val="0"/>
                        </a:spcAft>
                      </a:pPr>
                      <a:r>
                        <a:rPr lang="da-DK" sz="900" dirty="0">
                          <a:effectLst/>
                        </a:rPr>
                        <a:t>Tid</a:t>
                      </a:r>
                      <a:endParaRPr lang="da-DK" sz="1100" dirty="0">
                        <a:effectLst/>
                        <a:latin typeface="Times New Roman"/>
                        <a:ea typeface="Times New Roman"/>
                      </a:endParaRPr>
                    </a:p>
                  </a:txBody>
                  <a:tcPr marL="54528" marR="54528" marT="0" marB="0"/>
                </a:tc>
                <a:tc>
                  <a:txBody>
                    <a:bodyPr/>
                    <a:lstStyle/>
                    <a:p>
                      <a:pPr algn="ctr">
                        <a:lnSpc>
                          <a:spcPct val="95000"/>
                        </a:lnSpc>
                        <a:spcAft>
                          <a:spcPts val="0"/>
                        </a:spcAft>
                      </a:pPr>
                      <a:r>
                        <a:rPr lang="da-DK" sz="900" dirty="0">
                          <a:effectLst/>
                        </a:rPr>
                        <a:t>Dato</a:t>
                      </a:r>
                      <a:endParaRPr lang="da-DK" sz="1100" dirty="0">
                        <a:effectLst/>
                        <a:latin typeface="Times New Roman"/>
                        <a:ea typeface="Times New Roman"/>
                      </a:endParaRPr>
                    </a:p>
                  </a:txBody>
                  <a:tcPr marL="54528" marR="54528" marT="0" marB="0"/>
                </a:tc>
                <a:tc>
                  <a:txBody>
                    <a:bodyPr/>
                    <a:lstStyle/>
                    <a:p>
                      <a:pPr algn="ctr">
                        <a:lnSpc>
                          <a:spcPct val="95000"/>
                        </a:lnSpc>
                        <a:spcAft>
                          <a:spcPts val="0"/>
                        </a:spcAft>
                      </a:pPr>
                      <a:r>
                        <a:rPr lang="da-DK" sz="900">
                          <a:effectLst/>
                        </a:rPr>
                        <a:t>Kontrolsted</a:t>
                      </a:r>
                      <a:endParaRPr lang="da-DK" sz="1100">
                        <a:effectLst/>
                        <a:latin typeface="Times New Roman"/>
                        <a:ea typeface="Times New Roman"/>
                      </a:endParaRPr>
                    </a:p>
                  </a:txBody>
                  <a:tcPr marL="54528" marR="54528" marT="0" marB="0"/>
                </a:tc>
                <a:tc>
                  <a:txBody>
                    <a:bodyPr/>
                    <a:lstStyle/>
                    <a:p>
                      <a:pPr algn="ctr">
                        <a:lnSpc>
                          <a:spcPct val="95000"/>
                        </a:lnSpc>
                        <a:spcAft>
                          <a:spcPts val="0"/>
                        </a:spcAft>
                      </a:pPr>
                      <a:r>
                        <a:rPr lang="da-DK" sz="900">
                          <a:effectLst/>
                        </a:rPr>
                        <a:t>biokemi</a:t>
                      </a:r>
                      <a:endParaRPr lang="da-DK" sz="1100">
                        <a:effectLst/>
                        <a:latin typeface="Times New Roman"/>
                        <a:ea typeface="Times New Roman"/>
                      </a:endParaRPr>
                    </a:p>
                  </a:txBody>
                  <a:tcPr marL="54528" marR="54528" marT="0" marB="0"/>
                </a:tc>
                <a:tc>
                  <a:txBody>
                    <a:bodyPr/>
                    <a:lstStyle/>
                    <a:p>
                      <a:pPr algn="ctr">
                        <a:lnSpc>
                          <a:spcPct val="95000"/>
                        </a:lnSpc>
                        <a:spcAft>
                          <a:spcPts val="0"/>
                        </a:spcAft>
                      </a:pPr>
                      <a:r>
                        <a:rPr lang="da-DK" sz="900" dirty="0">
                          <a:effectLst/>
                        </a:rPr>
                        <a:t>klinik</a:t>
                      </a:r>
                      <a:endParaRPr lang="da-DK" sz="1100" dirty="0">
                        <a:effectLst/>
                        <a:latin typeface="Times New Roman"/>
                        <a:ea typeface="Times New Roman"/>
                      </a:endParaRPr>
                    </a:p>
                  </a:txBody>
                  <a:tcPr marL="54528" marR="54528" marT="0" marB="0"/>
                </a:tc>
                <a:tc>
                  <a:txBody>
                    <a:bodyPr/>
                    <a:lstStyle/>
                    <a:p>
                      <a:pPr algn="ctr">
                        <a:lnSpc>
                          <a:spcPct val="95000"/>
                        </a:lnSpc>
                        <a:spcAft>
                          <a:spcPts val="0"/>
                        </a:spcAft>
                      </a:pPr>
                      <a:r>
                        <a:rPr lang="da-DK" sz="900">
                          <a:effectLst/>
                        </a:rPr>
                        <a:t>DANBIO</a:t>
                      </a:r>
                      <a:endParaRPr lang="da-DK" sz="1100">
                        <a:effectLst/>
                        <a:latin typeface="Times New Roman"/>
                        <a:ea typeface="Times New Roman"/>
                      </a:endParaRPr>
                    </a:p>
                  </a:txBody>
                  <a:tcPr marL="54528" marR="54528" marT="0" marB="0"/>
                </a:tc>
                <a:tc>
                  <a:txBody>
                    <a:bodyPr/>
                    <a:lstStyle/>
                    <a:p>
                      <a:pPr algn="ctr">
                        <a:lnSpc>
                          <a:spcPct val="95000"/>
                        </a:lnSpc>
                        <a:spcAft>
                          <a:spcPts val="0"/>
                        </a:spcAft>
                      </a:pPr>
                      <a:r>
                        <a:rPr lang="da-DK" sz="900" dirty="0" err="1" smtClean="0">
                          <a:effectLst/>
                        </a:rPr>
                        <a:t>Rønt-gen</a:t>
                      </a:r>
                      <a:endParaRPr lang="da-DK" sz="1100" dirty="0">
                        <a:effectLst/>
                        <a:latin typeface="Times New Roman"/>
                        <a:ea typeface="Times New Roman"/>
                      </a:endParaRPr>
                    </a:p>
                  </a:txBody>
                  <a:tcPr marL="54528" marR="54528" marT="0" marB="0"/>
                </a:tc>
                <a:tc>
                  <a:txBody>
                    <a:bodyPr/>
                    <a:lstStyle/>
                    <a:p>
                      <a:pPr algn="ctr">
                        <a:lnSpc>
                          <a:spcPct val="95000"/>
                        </a:lnSpc>
                        <a:spcAft>
                          <a:spcPts val="0"/>
                        </a:spcAft>
                      </a:pPr>
                      <a:r>
                        <a:rPr lang="da-DK" sz="900" dirty="0" smtClean="0">
                          <a:effectLst/>
                        </a:rPr>
                        <a:t>MR/UL</a:t>
                      </a:r>
                      <a:endParaRPr lang="da-DK" sz="1100" dirty="0">
                        <a:effectLst/>
                        <a:latin typeface="Times New Roman"/>
                        <a:ea typeface="Times New Roman"/>
                      </a:endParaRPr>
                    </a:p>
                  </a:txBody>
                  <a:tcPr marL="54528" marR="54528" marT="0" marB="0"/>
                </a:tc>
                <a:tc>
                  <a:txBody>
                    <a:bodyPr/>
                    <a:lstStyle/>
                    <a:p>
                      <a:pPr algn="ctr">
                        <a:lnSpc>
                          <a:spcPct val="95000"/>
                        </a:lnSpc>
                        <a:spcAft>
                          <a:spcPts val="0"/>
                        </a:spcAft>
                      </a:pPr>
                      <a:r>
                        <a:rPr lang="da-DK" sz="900">
                          <a:effectLst/>
                        </a:rPr>
                        <a:t>DXA</a:t>
                      </a:r>
                      <a:endParaRPr lang="da-DK" sz="1100">
                        <a:effectLst/>
                        <a:latin typeface="Times New Roman"/>
                        <a:ea typeface="Times New Roman"/>
                      </a:endParaRPr>
                    </a:p>
                  </a:txBody>
                  <a:tcPr marL="54528" marR="54528" marT="0" marB="0"/>
                </a:tc>
                <a:tc>
                  <a:txBody>
                    <a:bodyPr/>
                    <a:lstStyle/>
                    <a:p>
                      <a:pPr algn="ctr">
                        <a:lnSpc>
                          <a:spcPct val="95000"/>
                        </a:lnSpc>
                        <a:spcAft>
                          <a:spcPts val="0"/>
                        </a:spcAft>
                      </a:pPr>
                      <a:r>
                        <a:rPr lang="da-DK" sz="900" dirty="0" smtClean="0">
                          <a:effectLst/>
                        </a:rPr>
                        <a:t>Undr-vis</a:t>
                      </a:r>
                      <a:r>
                        <a:rPr lang="da-DK" sz="900" dirty="0">
                          <a:effectLst/>
                        </a:rPr>
                        <a:t>.</a:t>
                      </a:r>
                      <a:endParaRPr lang="da-DK" sz="1100" dirty="0">
                        <a:effectLst/>
                        <a:latin typeface="Times New Roman"/>
                        <a:ea typeface="Times New Roman"/>
                      </a:endParaRPr>
                    </a:p>
                  </a:txBody>
                  <a:tcPr marL="54528" marR="54528" marT="0" marB="0"/>
                </a:tc>
                <a:tc>
                  <a:txBody>
                    <a:bodyPr/>
                    <a:lstStyle/>
                    <a:p>
                      <a:pPr algn="ctr">
                        <a:lnSpc>
                          <a:spcPct val="95000"/>
                        </a:lnSpc>
                        <a:spcAft>
                          <a:spcPts val="0"/>
                        </a:spcAft>
                      </a:pPr>
                      <a:r>
                        <a:rPr lang="da-DK" sz="900">
                          <a:effectLst/>
                        </a:rPr>
                        <a:t>1. valg ved remis</a:t>
                      </a:r>
                      <a:endParaRPr lang="da-DK" sz="1100">
                        <a:effectLst/>
                        <a:latin typeface="Times New Roman"/>
                        <a:ea typeface="Times New Roman"/>
                      </a:endParaRPr>
                    </a:p>
                  </a:txBody>
                  <a:tcPr marL="54528" marR="54528" marT="0" marB="0"/>
                </a:tc>
                <a:tc>
                  <a:txBody>
                    <a:bodyPr/>
                    <a:lstStyle/>
                    <a:p>
                      <a:pPr algn="ctr">
                        <a:lnSpc>
                          <a:spcPct val="95000"/>
                        </a:lnSpc>
                        <a:spcAft>
                          <a:spcPts val="0"/>
                        </a:spcAft>
                      </a:pPr>
                      <a:r>
                        <a:rPr lang="da-DK" sz="900">
                          <a:effectLst/>
                        </a:rPr>
                        <a:t>1 valg ved aktivitet*</a:t>
                      </a:r>
                      <a:endParaRPr lang="da-DK" sz="1100">
                        <a:effectLst/>
                        <a:latin typeface="Times New Roman"/>
                        <a:ea typeface="Times New Roman"/>
                      </a:endParaRPr>
                    </a:p>
                  </a:txBody>
                  <a:tcPr marL="54528" marR="54528" marT="0" marB="0"/>
                </a:tc>
                <a:tc>
                  <a:txBody>
                    <a:bodyPr/>
                    <a:lstStyle/>
                    <a:p>
                      <a:pPr algn="ctr">
                        <a:lnSpc>
                          <a:spcPct val="95000"/>
                        </a:lnSpc>
                        <a:spcAft>
                          <a:spcPts val="0"/>
                        </a:spcAft>
                      </a:pPr>
                      <a:r>
                        <a:rPr lang="da-DK" sz="900">
                          <a:effectLst/>
                        </a:rPr>
                        <a:t>2. valg ved remis</a:t>
                      </a:r>
                      <a:endParaRPr lang="da-DK" sz="1100">
                        <a:effectLst/>
                        <a:latin typeface="Times New Roman"/>
                        <a:ea typeface="Times New Roman"/>
                      </a:endParaRPr>
                    </a:p>
                  </a:txBody>
                  <a:tcPr marL="54528" marR="54528" marT="0" marB="0"/>
                </a:tc>
                <a:tc>
                  <a:txBody>
                    <a:bodyPr/>
                    <a:lstStyle/>
                    <a:p>
                      <a:pPr algn="ctr">
                        <a:lnSpc>
                          <a:spcPct val="95000"/>
                        </a:lnSpc>
                        <a:spcAft>
                          <a:spcPts val="0"/>
                        </a:spcAft>
                      </a:pPr>
                      <a:r>
                        <a:rPr lang="da-DK" sz="900">
                          <a:effectLst/>
                        </a:rPr>
                        <a:t>2. valg ved aktivitet*</a:t>
                      </a:r>
                      <a:endParaRPr lang="da-DK" sz="1100">
                        <a:effectLst/>
                        <a:latin typeface="Times New Roman"/>
                        <a:ea typeface="Times New Roman"/>
                      </a:endParaRPr>
                    </a:p>
                  </a:txBody>
                  <a:tcPr marL="54528" marR="54528" marT="0" marB="0"/>
                </a:tc>
                <a:tc>
                  <a:txBody>
                    <a:bodyPr/>
                    <a:lstStyle/>
                    <a:p>
                      <a:pPr algn="ctr">
                        <a:lnSpc>
                          <a:spcPct val="95000"/>
                        </a:lnSpc>
                        <a:spcAft>
                          <a:spcPts val="0"/>
                        </a:spcAft>
                      </a:pPr>
                      <a:r>
                        <a:rPr lang="da-DK" sz="900" dirty="0">
                          <a:effectLst/>
                        </a:rPr>
                        <a:t>3. valg ved remis</a:t>
                      </a:r>
                      <a:endParaRPr lang="da-DK" sz="1100" dirty="0">
                        <a:effectLst/>
                        <a:latin typeface="Times New Roman"/>
                        <a:ea typeface="Times New Roman"/>
                      </a:endParaRPr>
                    </a:p>
                  </a:txBody>
                  <a:tcPr marL="54528" marR="54528" marT="0" marB="0"/>
                </a:tc>
                <a:tc>
                  <a:txBody>
                    <a:bodyPr/>
                    <a:lstStyle/>
                    <a:p>
                      <a:pPr algn="ctr">
                        <a:lnSpc>
                          <a:spcPct val="95000"/>
                        </a:lnSpc>
                        <a:spcAft>
                          <a:spcPts val="0"/>
                        </a:spcAft>
                      </a:pPr>
                      <a:r>
                        <a:rPr lang="da-DK" sz="900" dirty="0">
                          <a:effectLst/>
                        </a:rPr>
                        <a:t>3. valg ved aktivitet*</a:t>
                      </a:r>
                      <a:endParaRPr lang="da-DK" sz="1100" dirty="0">
                        <a:effectLst/>
                        <a:latin typeface="Times New Roman"/>
                        <a:ea typeface="Times New Roman"/>
                      </a:endParaRPr>
                    </a:p>
                  </a:txBody>
                  <a:tcPr marL="54528" marR="54528" marT="0" marB="0"/>
                </a:tc>
                <a:tc>
                  <a:txBody>
                    <a:bodyPr/>
                    <a:lstStyle/>
                    <a:p>
                      <a:pPr algn="ctr">
                        <a:lnSpc>
                          <a:spcPct val="95000"/>
                        </a:lnSpc>
                        <a:spcAft>
                          <a:spcPts val="0"/>
                        </a:spcAft>
                      </a:pPr>
                      <a:r>
                        <a:rPr lang="da-DK" sz="900" dirty="0">
                          <a:effectLst/>
                        </a:rPr>
                        <a:t>Ved</a:t>
                      </a:r>
                      <a:endParaRPr lang="da-DK" sz="1100" dirty="0">
                        <a:effectLst/>
                      </a:endParaRPr>
                    </a:p>
                    <a:p>
                      <a:pPr algn="ctr">
                        <a:lnSpc>
                          <a:spcPct val="95000"/>
                        </a:lnSpc>
                        <a:spcAft>
                          <a:spcPts val="0"/>
                        </a:spcAft>
                      </a:pPr>
                      <a:r>
                        <a:rPr lang="da-DK" sz="900" dirty="0" err="1" smtClean="0">
                          <a:effectLst/>
                        </a:rPr>
                        <a:t>Ledhæ-velse</a:t>
                      </a:r>
                      <a:endParaRPr lang="da-DK" sz="1100" dirty="0">
                        <a:effectLst/>
                        <a:latin typeface="Times New Roman"/>
                        <a:ea typeface="Times New Roman"/>
                      </a:endParaRPr>
                    </a:p>
                  </a:txBody>
                  <a:tcPr marL="54528" marR="54528" marT="0" marB="0"/>
                </a:tc>
              </a:tr>
              <a:tr h="390948">
                <a:tc>
                  <a:txBody>
                    <a:bodyPr/>
                    <a:lstStyle/>
                    <a:p>
                      <a:pPr algn="ctr">
                        <a:lnSpc>
                          <a:spcPct val="95000"/>
                        </a:lnSpc>
                        <a:spcAft>
                          <a:spcPts val="0"/>
                        </a:spcAft>
                      </a:pPr>
                      <a:r>
                        <a:rPr lang="da-DK" sz="900">
                          <a:effectLst/>
                        </a:rPr>
                        <a:t>Baseline</a:t>
                      </a:r>
                      <a:endParaRPr lang="da-DK" sz="1100">
                        <a:effectLst/>
                        <a:latin typeface="Times New Roman"/>
                        <a:ea typeface="Times New Roman"/>
                      </a:endParaRPr>
                    </a:p>
                  </a:txBody>
                  <a:tcPr marL="54528" marR="54528" marT="0" marB="0"/>
                </a:tc>
                <a:tc>
                  <a:txBody>
                    <a:bodyPr/>
                    <a:lstStyle/>
                    <a:p>
                      <a:pPr algn="ctr">
                        <a:lnSpc>
                          <a:spcPct val="95000"/>
                        </a:lnSpc>
                        <a:spcAft>
                          <a:spcPts val="0"/>
                        </a:spcAft>
                      </a:pPr>
                      <a:r>
                        <a:rPr lang="da-DK" sz="900" dirty="0">
                          <a:effectLst/>
                        </a:rPr>
                        <a:t> </a:t>
                      </a:r>
                      <a:endParaRPr lang="da-DK" sz="1100" dirty="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dirty="0">
                          <a:effectLst/>
                        </a:rPr>
                        <a:t>læge</a:t>
                      </a:r>
                      <a:endParaRPr lang="da-DK" sz="1100" dirty="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endParaRPr lang="da-DK" sz="1000">
                        <a:effectLst/>
                        <a:latin typeface="Calibri"/>
                      </a:endParaRPr>
                    </a:p>
                  </a:txBody>
                  <a:tcPr marL="54528" marR="54528" marT="0" marB="0" anchor="ctr"/>
                </a:tc>
                <a:tc gridSpan="2">
                  <a:txBody>
                    <a:bodyPr/>
                    <a:lstStyle/>
                    <a:p>
                      <a:pPr algn="ctr">
                        <a:lnSpc>
                          <a:spcPct val="95000"/>
                        </a:lnSpc>
                        <a:spcAft>
                          <a:spcPts val="0"/>
                        </a:spcAft>
                      </a:pPr>
                      <a:r>
                        <a:rPr lang="da-DK" sz="900" dirty="0">
                          <a:effectLst/>
                        </a:rPr>
                        <a:t>MTX 15 mg </a:t>
                      </a:r>
                      <a:r>
                        <a:rPr lang="da-DK" sz="900" dirty="0" err="1">
                          <a:effectLst/>
                        </a:rPr>
                        <a:t>p.o</a:t>
                      </a:r>
                      <a:r>
                        <a:rPr lang="da-DK" sz="900" dirty="0" smtClean="0">
                          <a:effectLst/>
                        </a:rPr>
                        <a:t>.**</a:t>
                      </a:r>
                      <a:endParaRPr lang="da-DK" sz="1100" dirty="0">
                        <a:effectLst/>
                        <a:latin typeface="Times New Roman"/>
                        <a:ea typeface="Times New Roman"/>
                      </a:endParaRPr>
                    </a:p>
                  </a:txBody>
                  <a:tcPr marL="54528" marR="54528" marT="0" marB="0" anchor="ctr"/>
                </a:tc>
                <a:tc hMerge="1">
                  <a:txBody>
                    <a:bodyPr/>
                    <a:lstStyle/>
                    <a:p>
                      <a:endParaRPr lang="da-DK"/>
                    </a:p>
                  </a:txBody>
                  <a:tcPr/>
                </a:tc>
                <a:tc gridSpan="2">
                  <a:txBody>
                    <a:bodyPr/>
                    <a:lstStyle/>
                    <a:p>
                      <a:pPr algn="ctr">
                        <a:lnSpc>
                          <a:spcPct val="95000"/>
                        </a:lnSpc>
                        <a:spcAft>
                          <a:spcPts val="0"/>
                        </a:spcAft>
                      </a:pPr>
                      <a:r>
                        <a:rPr lang="da-DK" sz="900">
                          <a:effectLst/>
                        </a:rPr>
                        <a:t>SZS 1 (2) g dgl p.o.</a:t>
                      </a:r>
                      <a:endParaRPr lang="da-DK" sz="1100">
                        <a:effectLst/>
                        <a:latin typeface="Times New Roman"/>
                        <a:ea typeface="Times New Roman"/>
                      </a:endParaRPr>
                    </a:p>
                  </a:txBody>
                  <a:tcPr marL="54528" marR="54528" marT="0" marB="0" anchor="ctr"/>
                </a:tc>
                <a:tc hMerge="1">
                  <a:txBody>
                    <a:bodyPr/>
                    <a:lstStyle/>
                    <a:p>
                      <a:endParaRPr lang="da-DK"/>
                    </a:p>
                  </a:txBody>
                  <a:tcPr/>
                </a:tc>
                <a:tc gridSpan="2">
                  <a:txBody>
                    <a:bodyPr/>
                    <a:lstStyle/>
                    <a:p>
                      <a:pPr algn="ctr">
                        <a:lnSpc>
                          <a:spcPct val="95000"/>
                        </a:lnSpc>
                        <a:spcAft>
                          <a:spcPts val="0"/>
                        </a:spcAft>
                      </a:pPr>
                      <a:r>
                        <a:rPr lang="da-DK" sz="900">
                          <a:effectLst/>
                        </a:rPr>
                        <a:t>ikke relevant</a:t>
                      </a:r>
                      <a:endParaRPr lang="da-DK" sz="1100">
                        <a:effectLst/>
                        <a:latin typeface="Times New Roman"/>
                        <a:ea typeface="Times New Roman"/>
                      </a:endParaRPr>
                    </a:p>
                  </a:txBody>
                  <a:tcPr marL="54528" marR="54528" marT="0" marB="0" anchor="ctr"/>
                </a:tc>
                <a:tc hMerge="1">
                  <a:txBody>
                    <a:bodyPr/>
                    <a:lstStyle/>
                    <a:p>
                      <a:endParaRPr lang="da-DK"/>
                    </a:p>
                  </a:txBody>
                  <a:tcPr/>
                </a:tc>
                <a:tc>
                  <a:txBody>
                    <a:bodyPr/>
                    <a:lstStyle/>
                    <a:p>
                      <a:pPr algn="ctr">
                        <a:lnSpc>
                          <a:spcPct val="95000"/>
                        </a:lnSpc>
                        <a:spcAft>
                          <a:spcPts val="0"/>
                        </a:spcAft>
                      </a:pPr>
                      <a:r>
                        <a:rPr lang="da-DK" sz="900" dirty="0" err="1" smtClean="0">
                          <a:effectLst/>
                        </a:rPr>
                        <a:t>Lederspan</a:t>
                      </a:r>
                      <a:endParaRPr lang="da-DK" sz="1100" dirty="0">
                        <a:effectLst/>
                      </a:endParaRPr>
                    </a:p>
                    <a:p>
                      <a:pPr algn="ctr">
                        <a:lnSpc>
                          <a:spcPct val="95000"/>
                        </a:lnSpc>
                        <a:spcAft>
                          <a:spcPts val="0"/>
                        </a:spcAft>
                      </a:pPr>
                      <a:r>
                        <a:rPr lang="da-DK" sz="900" dirty="0">
                          <a:effectLst/>
                        </a:rPr>
                        <a:t>max 4 ml i 4 led</a:t>
                      </a:r>
                      <a:endParaRPr lang="da-DK" sz="1100" dirty="0">
                        <a:effectLst/>
                        <a:latin typeface="Times New Roman"/>
                        <a:ea typeface="Times New Roman"/>
                      </a:endParaRPr>
                    </a:p>
                  </a:txBody>
                  <a:tcPr marL="54528" marR="54528" marT="0" marB="0" anchor="ctr"/>
                </a:tc>
              </a:tr>
              <a:tr h="390948">
                <a:tc>
                  <a:txBody>
                    <a:bodyPr/>
                    <a:lstStyle/>
                    <a:p>
                      <a:pPr algn="ctr">
                        <a:lnSpc>
                          <a:spcPct val="95000"/>
                        </a:lnSpc>
                        <a:spcAft>
                          <a:spcPts val="0"/>
                        </a:spcAft>
                      </a:pPr>
                      <a:r>
                        <a:rPr lang="da-DK" sz="900">
                          <a:effectLst/>
                        </a:rPr>
                        <a:t>uge 3</a:t>
                      </a:r>
                      <a:endParaRPr lang="da-DK" sz="1100">
                        <a:effectLst/>
                        <a:latin typeface="Times New Roman"/>
                        <a:ea typeface="Times New Roman"/>
                      </a:endParaRPr>
                    </a:p>
                  </a:txBody>
                  <a:tcPr marL="54528" marR="54528" marT="0" marB="0"/>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dirty="0">
                          <a:effectLst/>
                        </a:rPr>
                        <a:t>sygeplejerske</a:t>
                      </a:r>
                      <a:endParaRPr lang="da-DK" sz="1100" dirty="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dirty="0">
                          <a:effectLst/>
                        </a:rPr>
                        <a:t>x</a:t>
                      </a:r>
                      <a:endParaRPr lang="da-DK" sz="1100" dirty="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gridSpan="2">
                  <a:txBody>
                    <a:bodyPr/>
                    <a:lstStyle/>
                    <a:p>
                      <a:pPr algn="ctr">
                        <a:lnSpc>
                          <a:spcPct val="95000"/>
                        </a:lnSpc>
                        <a:spcAft>
                          <a:spcPts val="0"/>
                        </a:spcAft>
                      </a:pPr>
                      <a:r>
                        <a:rPr lang="da-DK" sz="900">
                          <a:effectLst/>
                        </a:rPr>
                        <a:t>MTX 20 mg p.o.</a:t>
                      </a:r>
                      <a:endParaRPr lang="da-DK" sz="1100">
                        <a:effectLst/>
                        <a:latin typeface="Times New Roman"/>
                        <a:ea typeface="Times New Roman"/>
                      </a:endParaRPr>
                    </a:p>
                  </a:txBody>
                  <a:tcPr marL="54528" marR="54528" marT="0" marB="0" anchor="ctr"/>
                </a:tc>
                <a:tc hMerge="1">
                  <a:txBody>
                    <a:bodyPr/>
                    <a:lstStyle/>
                    <a:p>
                      <a:endParaRPr lang="da-DK"/>
                    </a:p>
                  </a:txBody>
                  <a:tcPr/>
                </a:tc>
                <a:tc gridSpan="2">
                  <a:txBody>
                    <a:bodyPr/>
                    <a:lstStyle/>
                    <a:p>
                      <a:pPr algn="ctr">
                        <a:lnSpc>
                          <a:spcPct val="95000"/>
                        </a:lnSpc>
                        <a:spcAft>
                          <a:spcPts val="0"/>
                        </a:spcAft>
                      </a:pPr>
                      <a:r>
                        <a:rPr lang="da-DK" sz="900">
                          <a:effectLst/>
                        </a:rPr>
                        <a:t>SZS 2 g dgl p.o.</a:t>
                      </a:r>
                      <a:endParaRPr lang="da-DK" sz="1100">
                        <a:effectLst/>
                        <a:latin typeface="Times New Roman"/>
                        <a:ea typeface="Times New Roman"/>
                      </a:endParaRPr>
                    </a:p>
                  </a:txBody>
                  <a:tcPr marL="54528" marR="54528" marT="0" marB="0" anchor="ctr"/>
                </a:tc>
                <a:tc hMerge="1">
                  <a:txBody>
                    <a:bodyPr/>
                    <a:lstStyle/>
                    <a:p>
                      <a:endParaRPr lang="da-DK"/>
                    </a:p>
                  </a:txBody>
                  <a:tcPr/>
                </a:tc>
                <a:tc gridSpan="2">
                  <a:txBody>
                    <a:bodyPr/>
                    <a:lstStyle/>
                    <a:p>
                      <a:pPr algn="ctr">
                        <a:lnSpc>
                          <a:spcPct val="95000"/>
                        </a:lnSpc>
                        <a:spcAft>
                          <a:spcPts val="0"/>
                        </a:spcAft>
                      </a:pPr>
                      <a:r>
                        <a:rPr lang="en-US" sz="900">
                          <a:effectLst/>
                        </a:rPr>
                        <a:t>LEF 20 mg dgl p.o.</a:t>
                      </a:r>
                      <a:endParaRPr lang="da-DK" sz="1100">
                        <a:effectLst/>
                        <a:latin typeface="Times New Roman"/>
                        <a:ea typeface="Times New Roman"/>
                      </a:endParaRPr>
                    </a:p>
                  </a:txBody>
                  <a:tcPr marL="54528" marR="54528" marT="0" marB="0" anchor="ctr"/>
                </a:tc>
                <a:tc hMerge="1">
                  <a:txBody>
                    <a:bodyPr/>
                    <a:lstStyle/>
                    <a:p>
                      <a:endParaRPr lang="da-DK"/>
                    </a:p>
                  </a:txBody>
                  <a:tcPr/>
                </a:tc>
                <a:tc>
                  <a:txBody>
                    <a:bodyPr/>
                    <a:lstStyle/>
                    <a:p>
                      <a:pPr algn="ctr">
                        <a:lnSpc>
                          <a:spcPct val="95000"/>
                        </a:lnSpc>
                        <a:spcAft>
                          <a:spcPts val="0"/>
                        </a:spcAft>
                      </a:pPr>
                      <a:r>
                        <a:rPr lang="da-DK" sz="900" dirty="0" err="1" smtClean="0">
                          <a:effectLst/>
                        </a:rPr>
                        <a:t>Lederspan</a:t>
                      </a:r>
                      <a:endParaRPr lang="da-DK" sz="1100" dirty="0">
                        <a:effectLst/>
                      </a:endParaRPr>
                    </a:p>
                    <a:p>
                      <a:pPr algn="ctr">
                        <a:lnSpc>
                          <a:spcPct val="95000"/>
                        </a:lnSpc>
                        <a:spcAft>
                          <a:spcPts val="0"/>
                        </a:spcAft>
                      </a:pPr>
                      <a:r>
                        <a:rPr lang="da-DK" sz="900" dirty="0">
                          <a:effectLst/>
                        </a:rPr>
                        <a:t>max 4 ml i 4 led</a:t>
                      </a:r>
                      <a:endParaRPr lang="da-DK" sz="1100" dirty="0">
                        <a:effectLst/>
                        <a:latin typeface="Times New Roman"/>
                        <a:ea typeface="Times New Roman"/>
                      </a:endParaRPr>
                    </a:p>
                  </a:txBody>
                  <a:tcPr marL="54528" marR="54528" marT="0" marB="0" anchor="ctr"/>
                </a:tc>
              </a:tr>
              <a:tr h="390948">
                <a:tc>
                  <a:txBody>
                    <a:bodyPr/>
                    <a:lstStyle/>
                    <a:p>
                      <a:pPr algn="ctr">
                        <a:lnSpc>
                          <a:spcPct val="95000"/>
                        </a:lnSpc>
                        <a:spcAft>
                          <a:spcPts val="0"/>
                        </a:spcAft>
                      </a:pPr>
                      <a:r>
                        <a:rPr lang="da-DK" sz="900">
                          <a:effectLst/>
                        </a:rPr>
                        <a:t>uge 9</a:t>
                      </a:r>
                      <a:endParaRPr lang="da-DK" sz="1100">
                        <a:effectLst/>
                        <a:latin typeface="Times New Roman"/>
                        <a:ea typeface="Times New Roman"/>
                      </a:endParaRPr>
                    </a:p>
                  </a:txBody>
                  <a:tcPr marL="54528" marR="54528" marT="0" marB="0"/>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sygeplejerske</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dirty="0">
                          <a:effectLst/>
                        </a:rPr>
                        <a:t>x</a:t>
                      </a:r>
                      <a:endParaRPr lang="da-DK" sz="1100" dirty="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dirty="0">
                          <a:effectLst/>
                        </a:rPr>
                        <a:t>x</a:t>
                      </a:r>
                      <a:endParaRPr lang="da-DK" sz="1100" dirty="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dirty="0">
                          <a:effectLst/>
                        </a:rPr>
                        <a:t>x</a:t>
                      </a:r>
                      <a:endParaRPr lang="da-DK" sz="1100" dirty="0">
                        <a:effectLst/>
                        <a:latin typeface="Times New Roman"/>
                        <a:ea typeface="Times New Roman"/>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endParaRPr lang="da-DK" sz="1000" dirty="0">
                        <a:effectLst/>
                        <a:latin typeface="Calibri"/>
                      </a:endParaRPr>
                    </a:p>
                  </a:txBody>
                  <a:tcPr marL="54528" marR="54528" marT="0" marB="0" anchor="ctr"/>
                </a:tc>
                <a:tc>
                  <a:txBody>
                    <a:bodyPr/>
                    <a:lstStyle/>
                    <a:p>
                      <a:pPr algn="ctr">
                        <a:lnSpc>
                          <a:spcPct val="95000"/>
                        </a:lnSpc>
                        <a:spcAft>
                          <a:spcPts val="0"/>
                        </a:spcAft>
                      </a:pPr>
                      <a:r>
                        <a:rPr lang="da-DK" sz="900">
                          <a:effectLst/>
                        </a:rPr>
                        <a:t>MTX 20 mg p.o.</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MTX 25 mg p.o.</a:t>
                      </a:r>
                      <a:endParaRPr lang="da-DK" sz="1100">
                        <a:effectLst/>
                        <a:latin typeface="Times New Roman"/>
                        <a:ea typeface="Times New Roman"/>
                      </a:endParaRPr>
                    </a:p>
                  </a:txBody>
                  <a:tcPr marL="54528" marR="54528" marT="0" marB="0" anchor="ctr"/>
                </a:tc>
                <a:tc gridSpan="2">
                  <a:txBody>
                    <a:bodyPr/>
                    <a:lstStyle/>
                    <a:p>
                      <a:pPr algn="ctr">
                        <a:lnSpc>
                          <a:spcPct val="95000"/>
                        </a:lnSpc>
                        <a:spcAft>
                          <a:spcPts val="0"/>
                        </a:spcAft>
                      </a:pPr>
                      <a:r>
                        <a:rPr lang="da-DK" sz="900">
                          <a:effectLst/>
                        </a:rPr>
                        <a:t>SZS 2 g dgl p.o.</a:t>
                      </a:r>
                      <a:endParaRPr lang="da-DK" sz="1100">
                        <a:effectLst/>
                        <a:latin typeface="Times New Roman"/>
                        <a:ea typeface="Times New Roman"/>
                      </a:endParaRPr>
                    </a:p>
                  </a:txBody>
                  <a:tcPr marL="54528" marR="54528" marT="0" marB="0" anchor="ctr"/>
                </a:tc>
                <a:tc hMerge="1">
                  <a:txBody>
                    <a:bodyPr/>
                    <a:lstStyle/>
                    <a:p>
                      <a:endParaRPr lang="da-DK"/>
                    </a:p>
                  </a:txBody>
                  <a:tcPr/>
                </a:tc>
                <a:tc gridSpan="2">
                  <a:txBody>
                    <a:bodyPr/>
                    <a:lstStyle/>
                    <a:p>
                      <a:pPr algn="ctr">
                        <a:lnSpc>
                          <a:spcPct val="95000"/>
                        </a:lnSpc>
                        <a:spcAft>
                          <a:spcPts val="0"/>
                        </a:spcAft>
                      </a:pPr>
                      <a:r>
                        <a:rPr lang="en-US" sz="900">
                          <a:effectLst/>
                        </a:rPr>
                        <a:t>LEF 20 mg dgl p.o.</a:t>
                      </a:r>
                      <a:endParaRPr lang="da-DK" sz="1100">
                        <a:effectLst/>
                        <a:latin typeface="Times New Roman"/>
                        <a:ea typeface="Times New Roman"/>
                      </a:endParaRPr>
                    </a:p>
                  </a:txBody>
                  <a:tcPr marL="54528" marR="54528" marT="0" marB="0" anchor="ctr"/>
                </a:tc>
                <a:tc hMerge="1">
                  <a:txBody>
                    <a:bodyPr/>
                    <a:lstStyle/>
                    <a:p>
                      <a:endParaRPr lang="da-DK"/>
                    </a:p>
                  </a:txBody>
                  <a:tcPr/>
                </a:tc>
                <a:tc>
                  <a:txBody>
                    <a:bodyPr/>
                    <a:lstStyle/>
                    <a:p>
                      <a:pPr algn="ctr">
                        <a:lnSpc>
                          <a:spcPct val="95000"/>
                        </a:lnSpc>
                        <a:spcAft>
                          <a:spcPts val="0"/>
                        </a:spcAft>
                      </a:pPr>
                      <a:r>
                        <a:rPr lang="da-DK" sz="900" dirty="0" err="1" smtClean="0">
                          <a:effectLst/>
                        </a:rPr>
                        <a:t>Lederspan</a:t>
                      </a:r>
                      <a:endParaRPr lang="da-DK" sz="1100" dirty="0">
                        <a:effectLst/>
                      </a:endParaRPr>
                    </a:p>
                    <a:p>
                      <a:pPr algn="ctr">
                        <a:lnSpc>
                          <a:spcPct val="95000"/>
                        </a:lnSpc>
                        <a:spcAft>
                          <a:spcPts val="0"/>
                        </a:spcAft>
                      </a:pPr>
                      <a:r>
                        <a:rPr lang="da-DK" sz="900" dirty="0">
                          <a:effectLst/>
                        </a:rPr>
                        <a:t>max 4 ml i 4 led</a:t>
                      </a:r>
                      <a:endParaRPr lang="da-DK" sz="1100" dirty="0">
                        <a:effectLst/>
                        <a:latin typeface="Times New Roman"/>
                        <a:ea typeface="Times New Roman"/>
                      </a:endParaRPr>
                    </a:p>
                  </a:txBody>
                  <a:tcPr marL="54528" marR="54528" marT="0" marB="0" anchor="ctr"/>
                </a:tc>
              </a:tr>
              <a:tr h="390948">
                <a:tc>
                  <a:txBody>
                    <a:bodyPr/>
                    <a:lstStyle/>
                    <a:p>
                      <a:pPr algn="ctr">
                        <a:lnSpc>
                          <a:spcPct val="95000"/>
                        </a:lnSpc>
                        <a:spcAft>
                          <a:spcPts val="0"/>
                        </a:spcAft>
                      </a:pPr>
                      <a:r>
                        <a:rPr lang="da-DK" sz="900">
                          <a:effectLst/>
                        </a:rPr>
                        <a:t>uge 12</a:t>
                      </a:r>
                      <a:endParaRPr lang="da-DK" sz="1100">
                        <a:effectLst/>
                        <a:latin typeface="Times New Roman"/>
                        <a:ea typeface="Times New Roman"/>
                      </a:endParaRPr>
                    </a:p>
                  </a:txBody>
                  <a:tcPr marL="54528" marR="54528" marT="0" marB="0"/>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læge</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dirty="0">
                          <a:effectLst/>
                        </a:rPr>
                        <a:t>x</a:t>
                      </a:r>
                      <a:endParaRPr lang="da-DK" sz="1100" dirty="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dirty="0">
                          <a:effectLst/>
                        </a:rPr>
                        <a:t>x</a:t>
                      </a:r>
                      <a:endParaRPr lang="da-DK" sz="1100" dirty="0">
                        <a:effectLst/>
                        <a:latin typeface="Times New Roman"/>
                        <a:ea typeface="Times New Roman"/>
                      </a:endParaRPr>
                    </a:p>
                  </a:txBody>
                  <a:tcPr marL="54528" marR="54528" marT="0" marB="0" anchor="ctr"/>
                </a:tc>
                <a:tc>
                  <a:txBody>
                    <a:bodyPr/>
                    <a:lstStyle/>
                    <a:p>
                      <a:endParaRPr lang="da-DK" sz="1000" dirty="0">
                        <a:effectLst/>
                        <a:latin typeface="Calibri"/>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pPr algn="ctr">
                        <a:lnSpc>
                          <a:spcPct val="95000"/>
                        </a:lnSpc>
                        <a:spcAft>
                          <a:spcPts val="0"/>
                        </a:spcAft>
                      </a:pPr>
                      <a:r>
                        <a:rPr lang="da-DK" sz="900">
                          <a:effectLst/>
                        </a:rPr>
                        <a:t>evt. beh.</a:t>
                      </a:r>
                      <a:endParaRPr lang="da-DK" sz="1100">
                        <a:effectLst/>
                        <a:latin typeface="Times New Roman"/>
                        <a:ea typeface="Times New Roman"/>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pPr algn="ctr">
                        <a:lnSpc>
                          <a:spcPct val="95000"/>
                        </a:lnSpc>
                        <a:spcAft>
                          <a:spcPts val="0"/>
                        </a:spcAft>
                      </a:pPr>
                      <a:r>
                        <a:rPr lang="da-DK" sz="900">
                          <a:effectLst/>
                        </a:rPr>
                        <a:t>MTX 20 mg p.o.</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Triple beh p.o.</a:t>
                      </a:r>
                      <a:endParaRPr lang="da-DK" sz="1100">
                        <a:effectLst/>
                        <a:latin typeface="Times New Roman"/>
                        <a:ea typeface="Times New Roman"/>
                      </a:endParaRPr>
                    </a:p>
                  </a:txBody>
                  <a:tcPr marL="54528" marR="54528" marT="0" marB="0" anchor="ctr"/>
                </a:tc>
                <a:tc gridSpan="2">
                  <a:txBody>
                    <a:bodyPr/>
                    <a:lstStyle/>
                    <a:p>
                      <a:pPr algn="ctr">
                        <a:lnSpc>
                          <a:spcPct val="95000"/>
                        </a:lnSpc>
                        <a:spcAft>
                          <a:spcPts val="0"/>
                        </a:spcAft>
                      </a:pPr>
                      <a:r>
                        <a:rPr lang="da-DK" sz="900">
                          <a:effectLst/>
                        </a:rPr>
                        <a:t>SZS 2 g dgl p.o.</a:t>
                      </a:r>
                      <a:endParaRPr lang="da-DK" sz="1100">
                        <a:effectLst/>
                        <a:latin typeface="Times New Roman"/>
                        <a:ea typeface="Times New Roman"/>
                      </a:endParaRPr>
                    </a:p>
                  </a:txBody>
                  <a:tcPr marL="54528" marR="54528" marT="0" marB="0" anchor="ctr"/>
                </a:tc>
                <a:tc hMerge="1">
                  <a:txBody>
                    <a:bodyPr/>
                    <a:lstStyle/>
                    <a:p>
                      <a:endParaRPr lang="da-DK"/>
                    </a:p>
                  </a:txBody>
                  <a:tcPr/>
                </a:tc>
                <a:tc gridSpan="2">
                  <a:txBody>
                    <a:bodyPr/>
                    <a:lstStyle/>
                    <a:p>
                      <a:pPr algn="ctr">
                        <a:lnSpc>
                          <a:spcPct val="95000"/>
                        </a:lnSpc>
                        <a:spcAft>
                          <a:spcPts val="0"/>
                        </a:spcAft>
                      </a:pPr>
                      <a:r>
                        <a:rPr lang="da-DK" sz="900">
                          <a:effectLst/>
                        </a:rPr>
                        <a:t>SZS 2g, HQS 400 mg dgl p.o.</a:t>
                      </a:r>
                      <a:endParaRPr lang="da-DK" sz="1100">
                        <a:effectLst/>
                        <a:latin typeface="Times New Roman"/>
                        <a:ea typeface="Times New Roman"/>
                      </a:endParaRPr>
                    </a:p>
                  </a:txBody>
                  <a:tcPr marL="54528" marR="54528" marT="0" marB="0" anchor="ctr"/>
                </a:tc>
                <a:tc hMerge="1">
                  <a:txBody>
                    <a:bodyPr/>
                    <a:lstStyle/>
                    <a:p>
                      <a:endParaRPr lang="da-DK"/>
                    </a:p>
                  </a:txBody>
                  <a:tcPr/>
                </a:tc>
                <a:tc>
                  <a:txBody>
                    <a:bodyPr/>
                    <a:lstStyle/>
                    <a:p>
                      <a:pPr algn="ctr">
                        <a:lnSpc>
                          <a:spcPct val="95000"/>
                        </a:lnSpc>
                        <a:spcAft>
                          <a:spcPts val="0"/>
                        </a:spcAft>
                      </a:pPr>
                      <a:r>
                        <a:rPr lang="da-DK" sz="900" dirty="0" err="1" smtClean="0">
                          <a:effectLst/>
                        </a:rPr>
                        <a:t>Lederspan</a:t>
                      </a:r>
                      <a:endParaRPr lang="da-DK" sz="1100" dirty="0">
                        <a:effectLst/>
                      </a:endParaRPr>
                    </a:p>
                    <a:p>
                      <a:pPr algn="ctr">
                        <a:lnSpc>
                          <a:spcPct val="95000"/>
                        </a:lnSpc>
                        <a:spcAft>
                          <a:spcPts val="0"/>
                        </a:spcAft>
                      </a:pPr>
                      <a:r>
                        <a:rPr lang="da-DK" sz="900" dirty="0">
                          <a:effectLst/>
                        </a:rPr>
                        <a:t>max 4 ml i 4 led</a:t>
                      </a:r>
                      <a:endParaRPr lang="da-DK" sz="1100" dirty="0">
                        <a:effectLst/>
                        <a:latin typeface="Times New Roman"/>
                        <a:ea typeface="Times New Roman"/>
                      </a:endParaRPr>
                    </a:p>
                  </a:txBody>
                  <a:tcPr marL="54528" marR="54528" marT="0" marB="0" anchor="ctr"/>
                </a:tc>
              </a:tr>
              <a:tr h="390948">
                <a:tc>
                  <a:txBody>
                    <a:bodyPr/>
                    <a:lstStyle/>
                    <a:p>
                      <a:pPr algn="ctr">
                        <a:lnSpc>
                          <a:spcPct val="95000"/>
                        </a:lnSpc>
                        <a:spcAft>
                          <a:spcPts val="0"/>
                        </a:spcAft>
                      </a:pPr>
                      <a:r>
                        <a:rPr lang="da-DK" sz="900">
                          <a:effectLst/>
                        </a:rPr>
                        <a:t>uge 18</a:t>
                      </a:r>
                      <a:endParaRPr lang="da-DK" sz="1100">
                        <a:effectLst/>
                        <a:latin typeface="Times New Roman"/>
                        <a:ea typeface="Times New Roman"/>
                      </a:endParaRPr>
                    </a:p>
                  </a:txBody>
                  <a:tcPr marL="54528" marR="54528" marT="0" marB="0"/>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sygeplejerske/</a:t>
                      </a:r>
                      <a:endParaRPr lang="da-DK" sz="1100">
                        <a:effectLst/>
                      </a:endParaRPr>
                    </a:p>
                    <a:p>
                      <a:pPr algn="ctr">
                        <a:lnSpc>
                          <a:spcPct val="95000"/>
                        </a:lnSpc>
                        <a:spcAft>
                          <a:spcPts val="0"/>
                        </a:spcAft>
                      </a:pPr>
                      <a:r>
                        <a:rPr lang="da-DK" sz="900">
                          <a:effectLst/>
                        </a:rPr>
                        <a:t>læge</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endParaRPr lang="da-DK" sz="1000" dirty="0">
                        <a:effectLst/>
                        <a:latin typeface="Calibri"/>
                      </a:endParaRPr>
                    </a:p>
                  </a:txBody>
                  <a:tcPr marL="54528" marR="54528" marT="0" marB="0" anchor="ctr"/>
                </a:tc>
                <a:tc>
                  <a:txBody>
                    <a:bodyPr/>
                    <a:lstStyle/>
                    <a:p>
                      <a:endParaRPr lang="da-DK" sz="1000" dirty="0">
                        <a:effectLst/>
                        <a:latin typeface="Calibri"/>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pPr algn="ctr">
                        <a:lnSpc>
                          <a:spcPct val="95000"/>
                        </a:lnSpc>
                        <a:spcAft>
                          <a:spcPts val="0"/>
                        </a:spcAft>
                      </a:pPr>
                      <a:r>
                        <a:rPr lang="da-DK" sz="900">
                          <a:effectLst/>
                        </a:rPr>
                        <a:t>MTX 20 mg p.o.</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en-US" sz="900">
                          <a:effectLst/>
                        </a:rPr>
                        <a:t>Triple beh p.o., MTX s.c.</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SZS 2 g dgl p.o.</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SZS 2g, HQS 400 mg dgl p.o.</a:t>
                      </a:r>
                      <a:endParaRPr lang="da-DK" sz="1100">
                        <a:effectLst/>
                        <a:latin typeface="Times New Roman"/>
                        <a:ea typeface="Times New Roman"/>
                      </a:endParaRPr>
                    </a:p>
                  </a:txBody>
                  <a:tcPr marL="54528" marR="54528" marT="0" marB="0" anchor="ctr"/>
                </a:tc>
                <a:tc gridSpan="2">
                  <a:txBody>
                    <a:bodyPr/>
                    <a:lstStyle/>
                    <a:p>
                      <a:pPr algn="ctr">
                        <a:lnSpc>
                          <a:spcPct val="95000"/>
                        </a:lnSpc>
                        <a:spcAft>
                          <a:spcPts val="0"/>
                        </a:spcAft>
                      </a:pPr>
                      <a:r>
                        <a:rPr lang="en-US" sz="900">
                          <a:effectLst/>
                        </a:rPr>
                        <a:t>LEF 20 mg dgl p.o.</a:t>
                      </a:r>
                      <a:endParaRPr lang="da-DK" sz="1100">
                        <a:effectLst/>
                        <a:latin typeface="Times New Roman"/>
                        <a:ea typeface="Times New Roman"/>
                      </a:endParaRPr>
                    </a:p>
                  </a:txBody>
                  <a:tcPr marL="54528" marR="54528" marT="0" marB="0" anchor="ctr"/>
                </a:tc>
                <a:tc hMerge="1">
                  <a:txBody>
                    <a:bodyPr/>
                    <a:lstStyle/>
                    <a:p>
                      <a:endParaRPr lang="da-DK"/>
                    </a:p>
                  </a:txBody>
                  <a:tcPr/>
                </a:tc>
                <a:tc>
                  <a:txBody>
                    <a:bodyPr/>
                    <a:lstStyle/>
                    <a:p>
                      <a:pPr algn="ctr">
                        <a:lnSpc>
                          <a:spcPct val="95000"/>
                        </a:lnSpc>
                        <a:spcAft>
                          <a:spcPts val="0"/>
                        </a:spcAft>
                      </a:pPr>
                      <a:r>
                        <a:rPr lang="da-DK" sz="900" dirty="0" err="1" smtClean="0">
                          <a:effectLst/>
                        </a:rPr>
                        <a:t>Lederspan</a:t>
                      </a:r>
                      <a:endParaRPr lang="da-DK" sz="1100" dirty="0">
                        <a:effectLst/>
                      </a:endParaRPr>
                    </a:p>
                    <a:p>
                      <a:pPr algn="ctr">
                        <a:lnSpc>
                          <a:spcPct val="95000"/>
                        </a:lnSpc>
                        <a:spcAft>
                          <a:spcPts val="0"/>
                        </a:spcAft>
                      </a:pPr>
                      <a:r>
                        <a:rPr lang="da-DK" sz="900" dirty="0">
                          <a:effectLst/>
                        </a:rPr>
                        <a:t>max 4 ml i 4 led</a:t>
                      </a:r>
                      <a:endParaRPr lang="da-DK" sz="1100" dirty="0">
                        <a:effectLst/>
                        <a:latin typeface="Times New Roman"/>
                        <a:ea typeface="Times New Roman"/>
                      </a:endParaRPr>
                    </a:p>
                  </a:txBody>
                  <a:tcPr marL="54528" marR="54528" marT="0" marB="0" anchor="ctr"/>
                </a:tc>
              </a:tr>
              <a:tr h="390948">
                <a:tc>
                  <a:txBody>
                    <a:bodyPr/>
                    <a:lstStyle/>
                    <a:p>
                      <a:pPr algn="ctr">
                        <a:lnSpc>
                          <a:spcPct val="95000"/>
                        </a:lnSpc>
                        <a:spcAft>
                          <a:spcPts val="0"/>
                        </a:spcAft>
                      </a:pPr>
                      <a:r>
                        <a:rPr lang="da-DK" sz="900">
                          <a:effectLst/>
                        </a:rPr>
                        <a:t>uge 24</a:t>
                      </a:r>
                      <a:endParaRPr lang="da-DK" sz="1100">
                        <a:effectLst/>
                        <a:latin typeface="Times New Roman"/>
                        <a:ea typeface="Times New Roman"/>
                      </a:endParaRPr>
                    </a:p>
                  </a:txBody>
                  <a:tcPr marL="54528" marR="54528" marT="0" marB="0"/>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Læge</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endParaRPr lang="da-DK" sz="1000" dirty="0">
                        <a:effectLst/>
                        <a:latin typeface="Calibri"/>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pPr algn="ctr">
                        <a:lnSpc>
                          <a:spcPct val="95000"/>
                        </a:lnSpc>
                        <a:spcAft>
                          <a:spcPts val="0"/>
                        </a:spcAft>
                      </a:pPr>
                      <a:r>
                        <a:rPr lang="da-DK" sz="900">
                          <a:effectLst/>
                        </a:rPr>
                        <a:t>MTX 20 mg p.o.</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Biologisk </a:t>
                      </a:r>
                      <a:endParaRPr lang="da-DK" sz="1100">
                        <a:effectLst/>
                      </a:endParaRPr>
                    </a:p>
                    <a:p>
                      <a:pPr algn="ctr">
                        <a:lnSpc>
                          <a:spcPct val="95000"/>
                        </a:lnSpc>
                        <a:spcAft>
                          <a:spcPts val="0"/>
                        </a:spcAft>
                      </a:pPr>
                      <a:r>
                        <a:rPr lang="da-DK" sz="900">
                          <a:effectLst/>
                        </a:rPr>
                        <a:t>(+ MTX)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SZS 2 g dgl p.o.</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Biologisk (+/- SZS)</a:t>
                      </a:r>
                      <a:endParaRPr lang="da-DK" sz="1100">
                        <a:effectLst/>
                        <a:latin typeface="Times New Roman"/>
                        <a:ea typeface="Times New Roman"/>
                      </a:endParaRPr>
                    </a:p>
                  </a:txBody>
                  <a:tcPr marL="54528" marR="54528" marT="0" marB="0" anchor="ctr"/>
                </a:tc>
                <a:tc gridSpan="2">
                  <a:txBody>
                    <a:bodyPr/>
                    <a:lstStyle/>
                    <a:p>
                      <a:pPr algn="ctr">
                        <a:lnSpc>
                          <a:spcPct val="95000"/>
                        </a:lnSpc>
                        <a:spcAft>
                          <a:spcPts val="0"/>
                        </a:spcAft>
                      </a:pPr>
                      <a:r>
                        <a:rPr lang="en-US" sz="900">
                          <a:effectLst/>
                        </a:rPr>
                        <a:t>LEF 20 mg dgl p.o.</a:t>
                      </a:r>
                      <a:endParaRPr lang="da-DK" sz="1100">
                        <a:effectLst/>
                        <a:latin typeface="Times New Roman"/>
                        <a:ea typeface="Times New Roman"/>
                      </a:endParaRPr>
                    </a:p>
                  </a:txBody>
                  <a:tcPr marL="54528" marR="54528" marT="0" marB="0" anchor="ctr"/>
                </a:tc>
                <a:tc hMerge="1">
                  <a:txBody>
                    <a:bodyPr/>
                    <a:lstStyle/>
                    <a:p>
                      <a:endParaRPr lang="da-DK"/>
                    </a:p>
                  </a:txBody>
                  <a:tcPr/>
                </a:tc>
                <a:tc>
                  <a:txBody>
                    <a:bodyPr/>
                    <a:lstStyle/>
                    <a:p>
                      <a:pPr algn="ctr">
                        <a:lnSpc>
                          <a:spcPct val="95000"/>
                        </a:lnSpc>
                        <a:spcAft>
                          <a:spcPts val="0"/>
                        </a:spcAft>
                      </a:pPr>
                      <a:r>
                        <a:rPr lang="da-DK" sz="900" dirty="0" err="1" smtClean="0">
                          <a:effectLst/>
                        </a:rPr>
                        <a:t>Lederpan</a:t>
                      </a:r>
                      <a:endParaRPr lang="da-DK" sz="1100" dirty="0">
                        <a:effectLst/>
                      </a:endParaRPr>
                    </a:p>
                    <a:p>
                      <a:pPr algn="ctr">
                        <a:lnSpc>
                          <a:spcPct val="95000"/>
                        </a:lnSpc>
                        <a:spcAft>
                          <a:spcPts val="0"/>
                        </a:spcAft>
                      </a:pPr>
                      <a:r>
                        <a:rPr lang="da-DK" sz="900" dirty="0">
                          <a:effectLst/>
                        </a:rPr>
                        <a:t>max 4 ml i 4 led</a:t>
                      </a:r>
                      <a:endParaRPr lang="da-DK" sz="1100" dirty="0">
                        <a:effectLst/>
                        <a:latin typeface="Times New Roman"/>
                        <a:ea typeface="Times New Roman"/>
                      </a:endParaRPr>
                    </a:p>
                  </a:txBody>
                  <a:tcPr marL="54528" marR="54528" marT="0" marB="0" anchor="ctr"/>
                </a:tc>
              </a:tr>
              <a:tr h="390948">
                <a:tc>
                  <a:txBody>
                    <a:bodyPr/>
                    <a:lstStyle/>
                    <a:p>
                      <a:pPr algn="ctr">
                        <a:lnSpc>
                          <a:spcPct val="95000"/>
                        </a:lnSpc>
                        <a:spcAft>
                          <a:spcPts val="0"/>
                        </a:spcAft>
                      </a:pPr>
                      <a:r>
                        <a:rPr lang="da-DK" sz="900">
                          <a:effectLst/>
                        </a:rPr>
                        <a:t>12 mdr.</a:t>
                      </a:r>
                      <a:endParaRPr lang="da-DK" sz="1100">
                        <a:effectLst/>
                        <a:latin typeface="Times New Roman"/>
                        <a:ea typeface="Times New Roman"/>
                      </a:endParaRPr>
                    </a:p>
                  </a:txBody>
                  <a:tcPr marL="54528" marR="54528" marT="0" marB="0"/>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Læge</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endParaRPr lang="da-DK" sz="1000" dirty="0">
                        <a:effectLst/>
                        <a:latin typeface="Calibri"/>
                      </a:endParaRPr>
                    </a:p>
                  </a:txBody>
                  <a:tcPr marL="54528" marR="54528" marT="0" marB="0" anchor="ctr"/>
                </a:tc>
                <a:tc>
                  <a:txBody>
                    <a:bodyPr/>
                    <a:lstStyle/>
                    <a:p>
                      <a:pPr algn="ctr">
                        <a:lnSpc>
                          <a:spcPct val="95000"/>
                        </a:lnSpc>
                        <a:spcAft>
                          <a:spcPts val="0"/>
                        </a:spcAft>
                      </a:pPr>
                      <a:r>
                        <a:rPr lang="da-DK" sz="900" dirty="0">
                          <a:effectLst/>
                        </a:rPr>
                        <a:t>MTX 20 mg </a:t>
                      </a:r>
                      <a:r>
                        <a:rPr lang="da-DK" sz="900" dirty="0" err="1">
                          <a:effectLst/>
                        </a:rPr>
                        <a:t>p.o</a:t>
                      </a:r>
                      <a:r>
                        <a:rPr lang="da-DK" sz="900" dirty="0">
                          <a:effectLst/>
                        </a:rPr>
                        <a:t>.</a:t>
                      </a:r>
                      <a:endParaRPr lang="da-DK" sz="1100" dirty="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dirty="0">
                          <a:effectLst/>
                        </a:rPr>
                        <a:t>*</a:t>
                      </a:r>
                      <a:endParaRPr lang="da-DK" sz="1100" dirty="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SZS 2 g dgl p.o.</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en-US" sz="900">
                          <a:effectLst/>
                        </a:rPr>
                        <a:t>LEF 20 mg dgl p.o.</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Biologisk (+/- LEF)</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dirty="0" err="1" smtClean="0">
                          <a:effectLst/>
                        </a:rPr>
                        <a:t>Lederspan</a:t>
                      </a:r>
                      <a:endParaRPr lang="da-DK" sz="1100" dirty="0">
                        <a:effectLst/>
                      </a:endParaRPr>
                    </a:p>
                    <a:p>
                      <a:pPr algn="ctr">
                        <a:lnSpc>
                          <a:spcPct val="95000"/>
                        </a:lnSpc>
                        <a:spcAft>
                          <a:spcPts val="0"/>
                        </a:spcAft>
                      </a:pPr>
                      <a:r>
                        <a:rPr lang="da-DK" sz="900" dirty="0">
                          <a:effectLst/>
                        </a:rPr>
                        <a:t>max 4 ml i 4 led</a:t>
                      </a:r>
                      <a:endParaRPr lang="da-DK" sz="1100" dirty="0">
                        <a:effectLst/>
                        <a:latin typeface="Times New Roman"/>
                        <a:ea typeface="Times New Roman"/>
                      </a:endParaRPr>
                    </a:p>
                  </a:txBody>
                  <a:tcPr marL="54528" marR="54528" marT="0" marB="0" anchor="ctr"/>
                </a:tc>
              </a:tr>
              <a:tr h="390948">
                <a:tc>
                  <a:txBody>
                    <a:bodyPr/>
                    <a:lstStyle/>
                    <a:p>
                      <a:pPr algn="ctr">
                        <a:lnSpc>
                          <a:spcPct val="95000"/>
                        </a:lnSpc>
                        <a:spcAft>
                          <a:spcPts val="0"/>
                        </a:spcAft>
                      </a:pPr>
                      <a:r>
                        <a:rPr lang="da-DK" sz="900">
                          <a:effectLst/>
                        </a:rPr>
                        <a:t>18 mdr.</a:t>
                      </a:r>
                      <a:endParaRPr lang="da-DK" sz="1100">
                        <a:effectLst/>
                        <a:latin typeface="Times New Roman"/>
                        <a:ea typeface="Times New Roman"/>
                      </a:endParaRPr>
                    </a:p>
                  </a:txBody>
                  <a:tcPr marL="54528" marR="54528" marT="0" marB="0"/>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sygeplejerske</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pPr algn="ctr">
                        <a:lnSpc>
                          <a:spcPct val="95000"/>
                        </a:lnSpc>
                        <a:spcAft>
                          <a:spcPts val="0"/>
                        </a:spcAft>
                      </a:pPr>
                      <a:r>
                        <a:rPr lang="da-DK" sz="900">
                          <a:effectLst/>
                        </a:rPr>
                        <a:t>MTX 20 mg p.o.</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dirty="0">
                          <a:effectLst/>
                        </a:rPr>
                        <a:t>SZS 2 g </a:t>
                      </a:r>
                      <a:r>
                        <a:rPr lang="da-DK" sz="900" dirty="0" err="1">
                          <a:effectLst/>
                        </a:rPr>
                        <a:t>dgl</a:t>
                      </a:r>
                      <a:r>
                        <a:rPr lang="da-DK" sz="900" dirty="0">
                          <a:effectLst/>
                        </a:rPr>
                        <a:t> </a:t>
                      </a:r>
                      <a:r>
                        <a:rPr lang="da-DK" sz="900" dirty="0" err="1">
                          <a:effectLst/>
                        </a:rPr>
                        <a:t>p.o</a:t>
                      </a:r>
                      <a:r>
                        <a:rPr lang="da-DK" sz="900" dirty="0">
                          <a:effectLst/>
                        </a:rPr>
                        <a:t>.</a:t>
                      </a:r>
                      <a:endParaRPr lang="da-DK" sz="1100" dirty="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en-US" sz="900">
                          <a:effectLst/>
                        </a:rPr>
                        <a:t>LEF 20 mg dgl p.o.</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dirty="0" err="1" smtClean="0">
                          <a:effectLst/>
                        </a:rPr>
                        <a:t>Lederspan</a:t>
                      </a:r>
                      <a:endParaRPr lang="da-DK" sz="1100" dirty="0">
                        <a:effectLst/>
                      </a:endParaRPr>
                    </a:p>
                    <a:p>
                      <a:pPr algn="ctr">
                        <a:lnSpc>
                          <a:spcPct val="95000"/>
                        </a:lnSpc>
                        <a:spcAft>
                          <a:spcPts val="0"/>
                        </a:spcAft>
                      </a:pPr>
                      <a:r>
                        <a:rPr lang="da-DK" sz="900" dirty="0">
                          <a:effectLst/>
                        </a:rPr>
                        <a:t>max 4 ml i 4 led</a:t>
                      </a:r>
                      <a:endParaRPr lang="da-DK" sz="1100" dirty="0">
                        <a:effectLst/>
                        <a:latin typeface="Times New Roman"/>
                        <a:ea typeface="Times New Roman"/>
                      </a:endParaRPr>
                    </a:p>
                  </a:txBody>
                  <a:tcPr marL="54528" marR="54528" marT="0" marB="0" anchor="ctr"/>
                </a:tc>
              </a:tr>
              <a:tr h="390948">
                <a:tc>
                  <a:txBody>
                    <a:bodyPr/>
                    <a:lstStyle/>
                    <a:p>
                      <a:pPr algn="ctr">
                        <a:lnSpc>
                          <a:spcPct val="95000"/>
                        </a:lnSpc>
                        <a:spcAft>
                          <a:spcPts val="0"/>
                        </a:spcAft>
                      </a:pPr>
                      <a:r>
                        <a:rPr lang="da-DK" sz="900">
                          <a:effectLst/>
                        </a:rPr>
                        <a:t>24 mdr.</a:t>
                      </a:r>
                      <a:endParaRPr lang="da-DK" sz="1100">
                        <a:effectLst/>
                        <a:latin typeface="Times New Roman"/>
                        <a:ea typeface="Times New Roman"/>
                      </a:endParaRPr>
                    </a:p>
                  </a:txBody>
                  <a:tcPr marL="54528" marR="54528" marT="0" marB="0"/>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Læge</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pPr algn="ctr">
                        <a:lnSpc>
                          <a:spcPct val="95000"/>
                        </a:lnSpc>
                        <a:spcAft>
                          <a:spcPts val="0"/>
                        </a:spcAft>
                      </a:pPr>
                      <a:r>
                        <a:rPr lang="da-DK" sz="900">
                          <a:effectLst/>
                        </a:rPr>
                        <a:t>MTX 20 mg p.o.</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SZS 2 g dgl p.o.</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en-US" sz="900">
                          <a:effectLst/>
                        </a:rPr>
                        <a:t>LEF 20 mg dgl p.o.</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dirty="0" err="1" smtClean="0">
                          <a:effectLst/>
                        </a:rPr>
                        <a:t>Lederspan</a:t>
                      </a:r>
                      <a:endParaRPr lang="da-DK" sz="1100" dirty="0">
                        <a:effectLst/>
                      </a:endParaRPr>
                    </a:p>
                    <a:p>
                      <a:pPr algn="ctr">
                        <a:lnSpc>
                          <a:spcPct val="95000"/>
                        </a:lnSpc>
                        <a:spcAft>
                          <a:spcPts val="0"/>
                        </a:spcAft>
                      </a:pPr>
                      <a:r>
                        <a:rPr lang="da-DK" sz="900" dirty="0">
                          <a:effectLst/>
                        </a:rPr>
                        <a:t>max 4 ml i 4 led</a:t>
                      </a:r>
                      <a:endParaRPr lang="da-DK" sz="1100" dirty="0">
                        <a:effectLst/>
                        <a:latin typeface="Times New Roman"/>
                        <a:ea typeface="Times New Roman"/>
                      </a:endParaRPr>
                    </a:p>
                  </a:txBody>
                  <a:tcPr marL="54528" marR="54528" marT="0" marB="0" anchor="ctr"/>
                </a:tc>
              </a:tr>
              <a:tr h="390948">
                <a:tc>
                  <a:txBody>
                    <a:bodyPr/>
                    <a:lstStyle/>
                    <a:p>
                      <a:pPr algn="ctr">
                        <a:lnSpc>
                          <a:spcPct val="95000"/>
                        </a:lnSpc>
                        <a:spcAft>
                          <a:spcPts val="0"/>
                        </a:spcAft>
                      </a:pPr>
                      <a:r>
                        <a:rPr lang="da-DK" sz="900">
                          <a:effectLst/>
                        </a:rPr>
                        <a:t>30 mdr.</a:t>
                      </a:r>
                      <a:endParaRPr lang="da-DK" sz="1100">
                        <a:effectLst/>
                        <a:latin typeface="Times New Roman"/>
                        <a:ea typeface="Times New Roman"/>
                      </a:endParaRPr>
                    </a:p>
                  </a:txBody>
                  <a:tcPr marL="54528" marR="54528" marT="0" marB="0"/>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sygeplejerske</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pPr algn="ctr">
                        <a:lnSpc>
                          <a:spcPct val="95000"/>
                        </a:lnSpc>
                        <a:spcAft>
                          <a:spcPts val="0"/>
                        </a:spcAft>
                      </a:pPr>
                      <a:r>
                        <a:rPr lang="da-DK" sz="900">
                          <a:effectLst/>
                        </a:rPr>
                        <a:t>MTX 20 mg p.o.</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SZS 2 g dgl p.o.</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en-US" sz="900" dirty="0">
                          <a:effectLst/>
                        </a:rPr>
                        <a:t>LEF 20 mg </a:t>
                      </a:r>
                      <a:r>
                        <a:rPr lang="en-US" sz="900" dirty="0" err="1">
                          <a:effectLst/>
                        </a:rPr>
                        <a:t>dgl</a:t>
                      </a:r>
                      <a:r>
                        <a:rPr lang="en-US" sz="900" dirty="0">
                          <a:effectLst/>
                        </a:rPr>
                        <a:t> </a:t>
                      </a:r>
                      <a:r>
                        <a:rPr lang="en-US" sz="900" dirty="0" err="1">
                          <a:effectLst/>
                        </a:rPr>
                        <a:t>p.o.</a:t>
                      </a:r>
                      <a:endParaRPr lang="da-DK" sz="1100" dirty="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dirty="0">
                          <a:effectLst/>
                        </a:rPr>
                        <a:t>*</a:t>
                      </a:r>
                      <a:endParaRPr lang="da-DK" sz="1100" dirty="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dirty="0" err="1" smtClean="0">
                          <a:effectLst/>
                        </a:rPr>
                        <a:t>Lederspan</a:t>
                      </a:r>
                      <a:endParaRPr lang="da-DK" sz="1100" dirty="0">
                        <a:effectLst/>
                      </a:endParaRPr>
                    </a:p>
                    <a:p>
                      <a:pPr algn="ctr">
                        <a:lnSpc>
                          <a:spcPct val="95000"/>
                        </a:lnSpc>
                        <a:spcAft>
                          <a:spcPts val="0"/>
                        </a:spcAft>
                      </a:pPr>
                      <a:r>
                        <a:rPr lang="da-DK" sz="900" dirty="0">
                          <a:effectLst/>
                        </a:rPr>
                        <a:t>max 4 ml i 4 led</a:t>
                      </a:r>
                      <a:endParaRPr lang="da-DK" sz="1100" dirty="0">
                        <a:effectLst/>
                        <a:latin typeface="Times New Roman"/>
                        <a:ea typeface="Times New Roman"/>
                      </a:endParaRPr>
                    </a:p>
                  </a:txBody>
                  <a:tcPr marL="54528" marR="54528" marT="0" marB="0" anchor="ctr"/>
                </a:tc>
              </a:tr>
              <a:tr h="390948">
                <a:tc>
                  <a:txBody>
                    <a:bodyPr/>
                    <a:lstStyle/>
                    <a:p>
                      <a:pPr algn="ctr">
                        <a:lnSpc>
                          <a:spcPct val="95000"/>
                        </a:lnSpc>
                        <a:spcAft>
                          <a:spcPts val="0"/>
                        </a:spcAft>
                      </a:pPr>
                      <a:r>
                        <a:rPr lang="da-DK" sz="900">
                          <a:effectLst/>
                        </a:rPr>
                        <a:t>36 mdr.</a:t>
                      </a:r>
                      <a:endParaRPr lang="da-DK" sz="1100">
                        <a:effectLst/>
                        <a:latin typeface="Times New Roman"/>
                        <a:ea typeface="Times New Roman"/>
                      </a:endParaRPr>
                    </a:p>
                  </a:txBody>
                  <a:tcPr marL="54528" marR="54528" marT="0" marB="0"/>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Læge</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(x)</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dirty="0">
                          <a:effectLst/>
                        </a:rPr>
                        <a:t>(x)</a:t>
                      </a:r>
                      <a:endParaRPr lang="da-DK" sz="1100" dirty="0">
                        <a:effectLst/>
                        <a:latin typeface="Times New Roman"/>
                        <a:ea typeface="Times New Roman"/>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endParaRPr lang="da-DK" sz="1000">
                        <a:effectLst/>
                        <a:latin typeface="Calibri"/>
                      </a:endParaRPr>
                    </a:p>
                  </a:txBody>
                  <a:tcPr marL="54528" marR="54528" marT="0" marB="0" anchor="ctr"/>
                </a:tc>
                <a:tc>
                  <a:txBody>
                    <a:bodyPr/>
                    <a:lstStyle/>
                    <a:p>
                      <a:pPr algn="ctr">
                        <a:lnSpc>
                          <a:spcPct val="95000"/>
                        </a:lnSpc>
                        <a:spcAft>
                          <a:spcPts val="0"/>
                        </a:spcAft>
                      </a:pPr>
                      <a:r>
                        <a:rPr lang="da-DK" sz="900">
                          <a:effectLst/>
                        </a:rPr>
                        <a:t>MTX 20 mg p.o.</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SZS 2 g dgl p.o.</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en-US" sz="900">
                          <a:effectLst/>
                        </a:rPr>
                        <a:t>LEF 20 mg dgl p.o.</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dirty="0" err="1" smtClean="0">
                          <a:effectLst/>
                        </a:rPr>
                        <a:t>Lederspan</a:t>
                      </a:r>
                      <a:endParaRPr lang="da-DK" sz="1100" dirty="0">
                        <a:effectLst/>
                      </a:endParaRPr>
                    </a:p>
                    <a:p>
                      <a:pPr algn="ctr">
                        <a:lnSpc>
                          <a:spcPct val="95000"/>
                        </a:lnSpc>
                        <a:spcAft>
                          <a:spcPts val="0"/>
                        </a:spcAft>
                      </a:pPr>
                      <a:r>
                        <a:rPr lang="da-DK" sz="900" dirty="0">
                          <a:effectLst/>
                        </a:rPr>
                        <a:t>max 4 ml i 4 led</a:t>
                      </a:r>
                      <a:endParaRPr lang="da-DK" sz="1100" dirty="0">
                        <a:effectLst/>
                        <a:latin typeface="Times New Roman"/>
                        <a:ea typeface="Times New Roman"/>
                      </a:endParaRPr>
                    </a:p>
                  </a:txBody>
                  <a:tcPr marL="54528" marR="54528" marT="0" marB="0" anchor="ctr"/>
                </a:tc>
              </a:tr>
              <a:tr h="185859">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dirty="0">
                          <a:effectLst/>
                        </a:rPr>
                        <a:t> </a:t>
                      </a:r>
                      <a:endParaRPr lang="da-DK" sz="1100" dirty="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en-US"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a:effectLst/>
                        </a:rPr>
                        <a:t> </a:t>
                      </a:r>
                      <a:endParaRPr lang="da-DK" sz="1100">
                        <a:effectLst/>
                        <a:latin typeface="Times New Roman"/>
                        <a:ea typeface="Times New Roman"/>
                      </a:endParaRPr>
                    </a:p>
                  </a:txBody>
                  <a:tcPr marL="54528" marR="54528" marT="0" marB="0" anchor="ctr"/>
                </a:tc>
                <a:tc>
                  <a:txBody>
                    <a:bodyPr/>
                    <a:lstStyle/>
                    <a:p>
                      <a:pPr algn="ctr">
                        <a:lnSpc>
                          <a:spcPct val="95000"/>
                        </a:lnSpc>
                        <a:spcAft>
                          <a:spcPts val="0"/>
                        </a:spcAft>
                      </a:pPr>
                      <a:r>
                        <a:rPr lang="da-DK" sz="900" dirty="0">
                          <a:effectLst/>
                        </a:rPr>
                        <a:t> </a:t>
                      </a:r>
                      <a:endParaRPr lang="da-DK" sz="1100" dirty="0">
                        <a:effectLst/>
                        <a:latin typeface="Times New Roman"/>
                        <a:ea typeface="Times New Roman"/>
                      </a:endParaRPr>
                    </a:p>
                  </a:txBody>
                  <a:tcPr marL="54528" marR="54528" marT="0" marB="0" anchor="ctr"/>
                </a:tc>
              </a:tr>
            </a:tbl>
          </a:graphicData>
        </a:graphic>
      </p:graphicFrame>
      <p:sp>
        <p:nvSpPr>
          <p:cNvPr id="36089" name="Tekstboks 4"/>
          <p:cNvSpPr txBox="1">
            <a:spLocks noChangeArrowheads="1"/>
          </p:cNvSpPr>
          <p:nvPr/>
        </p:nvSpPr>
        <p:spPr bwMode="auto">
          <a:xfrm>
            <a:off x="179388" y="5982379"/>
            <a:ext cx="896461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a-DK" altLang="da-DK" sz="1200" b="1" dirty="0" smtClean="0"/>
              <a:t>Aktivitet: DAS28CRP&gt;3,2 og &gt;1 hævet led. DMARD: angivne eller højest tålte dosis.</a:t>
            </a:r>
          </a:p>
          <a:p>
            <a:pPr eaLnBrk="1" hangingPunct="1">
              <a:spcBef>
                <a:spcPct val="0"/>
              </a:spcBef>
              <a:buNone/>
            </a:pPr>
            <a:r>
              <a:rPr lang="da-DK" altLang="da-DK" sz="1200" b="1" dirty="0"/>
              <a:t>** MTX </a:t>
            </a:r>
            <a:r>
              <a:rPr lang="da-DK" altLang="da-DK" sz="1200" b="1" dirty="0" err="1"/>
              <a:t>sc</a:t>
            </a:r>
            <a:r>
              <a:rPr lang="da-DK" altLang="da-DK" sz="1200" b="1" dirty="0"/>
              <a:t>. Ved </a:t>
            </a:r>
            <a:r>
              <a:rPr lang="da-DK" altLang="da-DK" sz="1200" b="1" dirty="0" err="1"/>
              <a:t>gastroinstetinale</a:t>
            </a:r>
            <a:r>
              <a:rPr lang="da-DK" altLang="da-DK" sz="1200" b="1" dirty="0"/>
              <a:t> bivirkninger under peroral behandling</a:t>
            </a:r>
            <a:endParaRPr lang="da-DK" altLang="da-DK" sz="1200" dirty="0"/>
          </a:p>
          <a:p>
            <a:pPr eaLnBrk="1" hangingPunct="1">
              <a:spcBef>
                <a:spcPct val="0"/>
              </a:spcBef>
              <a:buFontTx/>
              <a:buNone/>
            </a:pPr>
            <a:r>
              <a:rPr lang="da-DK" altLang="da-DK" sz="1200" dirty="0" smtClean="0"/>
              <a:t>*</a:t>
            </a:r>
            <a:r>
              <a:rPr lang="da-DK" altLang="da-DK" sz="1200" b="1" dirty="0" smtClean="0"/>
              <a:t>Ekstra </a:t>
            </a:r>
            <a:r>
              <a:rPr lang="da-DK" altLang="da-DK" sz="1200" b="1" dirty="0"/>
              <a:t>lægekontrol og </a:t>
            </a:r>
            <a:r>
              <a:rPr lang="da-DK" altLang="da-DK" sz="1200" b="1" dirty="0" smtClean="0"/>
              <a:t>dosisøgning/behandlingsskift til 1./2. biologiske behandling </a:t>
            </a:r>
            <a:r>
              <a:rPr lang="da-DK" altLang="da-DK" sz="1200" b="1" dirty="0"/>
              <a:t>ved aktivitet. </a:t>
            </a:r>
            <a:endParaRPr lang="da-DK" altLang="da-DK" sz="1200" dirty="0"/>
          </a:p>
          <a:p>
            <a:pPr eaLnBrk="1" hangingPunct="1">
              <a:spcBef>
                <a:spcPct val="0"/>
              </a:spcBef>
              <a:buFontTx/>
              <a:buNone/>
            </a:pPr>
            <a:r>
              <a:rPr lang="da-DK" altLang="da-DK" sz="1200" b="1" dirty="0" smtClean="0"/>
              <a:t>Blodprøver</a:t>
            </a:r>
            <a:r>
              <a:rPr lang="da-DK" altLang="da-DK" sz="1200" b="1" dirty="0"/>
              <a:t>: 0-12 uger: hver 3. uge, 12 – 26 uger: hver 6. uger, efter 24 uge: hver 8. uge (primærsektor/sygehus</a:t>
            </a:r>
            <a:r>
              <a:rPr lang="da-DK" altLang="da-DK" sz="1200" b="1" dirty="0" smtClean="0"/>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ctrTitle"/>
          </p:nvPr>
        </p:nvSpPr>
        <p:spPr>
          <a:xfrm>
            <a:off x="250825" y="548680"/>
            <a:ext cx="8569325" cy="2159000"/>
          </a:xfrm>
        </p:spPr>
        <p:txBody>
          <a:bodyPr/>
          <a:lstStyle/>
          <a:p>
            <a:r>
              <a:rPr lang="da-DK" altLang="da-DK" sz="3200" b="1" dirty="0" smtClean="0"/>
              <a:t>DANBIO registrering </a:t>
            </a:r>
            <a:br>
              <a:rPr lang="da-DK" altLang="da-DK" sz="3200" b="1" dirty="0" smtClean="0"/>
            </a:br>
            <a:r>
              <a:rPr lang="da-DK" altLang="da-DK" sz="3200" b="1" dirty="0" smtClean="0"/>
              <a:t> Non-BIO patienter</a:t>
            </a:r>
          </a:p>
        </p:txBody>
      </p:sp>
      <p:sp>
        <p:nvSpPr>
          <p:cNvPr id="31747" name="Undertitel 2"/>
          <p:cNvSpPr>
            <a:spLocks noGrp="1"/>
          </p:cNvSpPr>
          <p:nvPr>
            <p:ph type="subTitle" idx="1"/>
          </p:nvPr>
        </p:nvSpPr>
        <p:spPr>
          <a:xfrm>
            <a:off x="468313" y="2924175"/>
            <a:ext cx="8135937" cy="1752600"/>
          </a:xfrm>
        </p:spPr>
        <p:txBody>
          <a:bodyPr>
            <a:normAutofit fontScale="70000" lnSpcReduction="20000"/>
          </a:bodyPr>
          <a:lstStyle/>
          <a:p>
            <a:r>
              <a:rPr lang="da-DK" altLang="da-DK" dirty="0" smtClean="0">
                <a:solidFill>
                  <a:schemeClr val="tx1"/>
                </a:solidFill>
              </a:rPr>
              <a:t>Patienter møder 45 min. før kontrol </a:t>
            </a:r>
            <a:r>
              <a:rPr lang="da-DK" altLang="da-DK" dirty="0" err="1" smtClean="0">
                <a:solidFill>
                  <a:schemeClr val="tx1"/>
                </a:solidFill>
              </a:rPr>
              <a:t>mhp</a:t>
            </a:r>
            <a:r>
              <a:rPr lang="da-DK" altLang="da-DK" dirty="0" smtClean="0">
                <a:solidFill>
                  <a:schemeClr val="tx1"/>
                </a:solidFill>
              </a:rPr>
              <a:t>.</a:t>
            </a:r>
          </a:p>
          <a:p>
            <a:r>
              <a:rPr lang="da-DK" altLang="da-DK" dirty="0" smtClean="0">
                <a:solidFill>
                  <a:schemeClr val="tx1"/>
                </a:solidFill>
              </a:rPr>
              <a:t>Blodprøver og touch screen </a:t>
            </a:r>
          </a:p>
          <a:p>
            <a:endParaRPr lang="da-DK" altLang="da-DK" dirty="0" smtClean="0">
              <a:solidFill>
                <a:schemeClr val="tx1"/>
              </a:solidFill>
            </a:endParaRPr>
          </a:p>
          <a:p>
            <a:r>
              <a:rPr lang="da-DK" altLang="da-DK" dirty="0" smtClean="0">
                <a:solidFill>
                  <a:schemeClr val="tx1"/>
                </a:solidFill>
              </a:rPr>
              <a:t>Resultat: Øget DANBIO registrering</a:t>
            </a:r>
          </a:p>
          <a:p>
            <a:r>
              <a:rPr lang="da-DK" altLang="da-DK" dirty="0" smtClean="0">
                <a:solidFill>
                  <a:schemeClr val="tx1"/>
                </a:solidFill>
              </a:rPr>
              <a:t>2011: 28% - 2013: 81 %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xmlns="" val="310131595"/>
              </p:ext>
            </p:extLst>
          </p:nvPr>
        </p:nvGraphicFramePr>
        <p:xfrm>
          <a:off x="611560" y="3501008"/>
          <a:ext cx="7848871" cy="1872208"/>
        </p:xfrm>
        <a:graphic>
          <a:graphicData uri="http://schemas.openxmlformats.org/drawingml/2006/table">
            <a:tbl>
              <a:tblPr firstRow="1" bandRow="1">
                <a:tableStyleId>{5C22544A-7EE6-4342-B048-85BDC9FD1C3A}</a:tableStyleId>
              </a:tblPr>
              <a:tblGrid>
                <a:gridCol w="4464496"/>
                <a:gridCol w="1512168"/>
                <a:gridCol w="1152128"/>
                <a:gridCol w="720079"/>
              </a:tblGrid>
              <a:tr h="516260">
                <a:tc>
                  <a:txBody>
                    <a:bodyPr/>
                    <a:lstStyle/>
                    <a:p>
                      <a:endParaRPr lang="da-DK" sz="1600" dirty="0">
                        <a:solidFill>
                          <a:srgbClr val="002060"/>
                        </a:solidFill>
                      </a:endParaRPr>
                    </a:p>
                  </a:txBody>
                  <a:tcPr/>
                </a:tc>
                <a:tc gridSpan="3">
                  <a:txBody>
                    <a:bodyPr/>
                    <a:lstStyle/>
                    <a:p>
                      <a:pPr algn="ctr"/>
                      <a:r>
                        <a:rPr lang="da-DK" sz="1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Efter 2 år</a:t>
                      </a:r>
                      <a:endParaRPr lang="da-DK"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endParaRPr lang="da-DK" dirty="0"/>
                    </a:p>
                  </a:txBody>
                  <a:tcPr/>
                </a:tc>
                <a:tc hMerge="1">
                  <a:txBody>
                    <a:bodyPr/>
                    <a:lstStyle/>
                    <a:p>
                      <a:endParaRPr lang="da-DK" dirty="0"/>
                    </a:p>
                  </a:txBody>
                  <a:tcPr/>
                </a:tc>
              </a:tr>
              <a:tr h="592525">
                <a:tc>
                  <a:txBody>
                    <a:bodyPr/>
                    <a:lstStyle/>
                    <a:p>
                      <a:pPr>
                        <a:spcAft>
                          <a:spcPts val="0"/>
                        </a:spcAft>
                      </a:pPr>
                      <a:endParaRPr lang="da-DK" sz="12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9525" anchor="ctr"/>
                </a:tc>
                <a:tc>
                  <a:txBody>
                    <a:bodyPr/>
                    <a:lstStyle/>
                    <a:p>
                      <a:pPr algn="ctr">
                        <a:spcAft>
                          <a:spcPts val="0"/>
                        </a:spcAft>
                      </a:pPr>
                      <a:r>
                        <a:rPr lang="en-US" sz="1200" b="1"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DMARD </a:t>
                      </a:r>
                      <a:r>
                        <a:rPr lang="en-US" sz="1200" b="1" dirty="0" err="1"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gruppe</a:t>
                      </a:r>
                      <a:endParaRPr lang="da-DK" sz="12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9525" anchor="ctr"/>
                </a:tc>
                <a:tc>
                  <a:txBody>
                    <a:bodyPr/>
                    <a:lstStyle/>
                    <a:p>
                      <a:pPr algn="ctr">
                        <a:spcAft>
                          <a:spcPts val="0"/>
                        </a:spcAft>
                      </a:pPr>
                      <a:r>
                        <a:rPr lang="da-DK" sz="1200" b="1"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DMARD + ADA gruppe</a:t>
                      </a:r>
                      <a:endParaRPr lang="da-DK" sz="12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9525" anchor="ctr"/>
                </a:tc>
                <a:tc>
                  <a:txBody>
                    <a:bodyPr/>
                    <a:lstStyle/>
                    <a:p>
                      <a:pPr algn="ctr">
                        <a:spcAft>
                          <a:spcPts val="0"/>
                        </a:spcAft>
                      </a:pPr>
                      <a:r>
                        <a:rPr lang="da-DK" sz="1200" b="1"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P</a:t>
                      </a:r>
                      <a:endParaRPr lang="da-DK" sz="12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9525" anchor="ctr"/>
                </a:tc>
              </a:tr>
              <a:tr h="763423">
                <a:tc>
                  <a:txBody>
                    <a:bodyPr/>
                    <a:lstStyle/>
                    <a:p>
                      <a:pPr>
                        <a:spcAft>
                          <a:spcPts val="0"/>
                        </a:spcAft>
                      </a:pPr>
                      <a:r>
                        <a:rPr lang="en-US" sz="1400" b="1"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Sustained Comprehensive Disease Control: </a:t>
                      </a:r>
                      <a:r>
                        <a:rPr lang="da-DK" sz="1200" b="1"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DAS28&lt;2.6 +</a:t>
                      </a:r>
                      <a:r>
                        <a:rPr lang="da-DK" sz="1200" b="1" baseline="0"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 </a:t>
                      </a:r>
                      <a:r>
                        <a:rPr lang="da-DK" sz="1200" b="1"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HAQ&lt;0.5 + </a:t>
                      </a:r>
                      <a:r>
                        <a:rPr lang="el-GR" sz="1200" b="1"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Δ</a:t>
                      </a:r>
                      <a:r>
                        <a:rPr lang="da-DK" sz="1200" b="1"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TSS&lt;0.5</a:t>
                      </a:r>
                      <a:endParaRPr lang="da-DK" sz="1200" b="1"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9525" anchor="ctr"/>
                </a:tc>
                <a:tc>
                  <a:txBody>
                    <a:bodyPr/>
                    <a:lstStyle/>
                    <a:p>
                      <a:pPr algn="ctr" fontAlgn="b"/>
                      <a:r>
                        <a:rPr lang="da-DK" sz="1200" b="0" i="0"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40 %</a:t>
                      </a:r>
                      <a:endParaRPr lang="da-DK" sz="1200" b="0" i="0"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tc>
                  <a:txBody>
                    <a:bodyPr/>
                    <a:lstStyle/>
                    <a:p>
                      <a:pPr algn="ctr" fontAlgn="b"/>
                      <a:r>
                        <a:rPr lang="da-DK" sz="1200" b="0" i="0"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38 %</a:t>
                      </a:r>
                      <a:endParaRPr lang="da-DK" sz="1200" b="0" i="0"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tc>
                  <a:txBody>
                    <a:bodyPr/>
                    <a:lstStyle/>
                    <a:p>
                      <a:pPr algn="ctr">
                        <a:spcAft>
                          <a:spcPts val="0"/>
                        </a:spcAft>
                      </a:pPr>
                      <a:r>
                        <a:rPr lang="en-US" sz="1200"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0.95</a:t>
                      </a:r>
                      <a:endParaRPr lang="da-DK" sz="10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9525" anchor="ctr"/>
                </a:tc>
              </a:tr>
            </a:tbl>
          </a:graphicData>
        </a:graphic>
      </p:graphicFrame>
      <p:sp>
        <p:nvSpPr>
          <p:cNvPr id="3" name="Titel 2"/>
          <p:cNvSpPr>
            <a:spLocks noGrp="1"/>
          </p:cNvSpPr>
          <p:nvPr>
            <p:ph type="title"/>
          </p:nvPr>
        </p:nvSpPr>
        <p:spPr>
          <a:xfrm>
            <a:off x="107504" y="1052736"/>
            <a:ext cx="8928992" cy="1143000"/>
          </a:xfrm>
        </p:spPr>
        <p:txBody>
          <a:bodyPr>
            <a:noAutofit/>
          </a:bodyPr>
          <a:lstStyle/>
          <a:p>
            <a:r>
              <a:rPr lang="da-DK" sz="2800" dirty="0"/>
              <a:t>Vedvarende </a:t>
            </a:r>
            <a:r>
              <a:rPr lang="da-DK" sz="2800" dirty="0" smtClean="0"/>
              <a:t>Sygdomskontrol</a:t>
            </a:r>
            <a:br>
              <a:rPr lang="da-DK" sz="2800" dirty="0" smtClean="0"/>
            </a:br>
            <a:r>
              <a:rPr lang="da-DK" sz="2400" b="1" dirty="0" smtClean="0"/>
              <a:t>Klinisk </a:t>
            </a:r>
            <a:r>
              <a:rPr lang="da-DK" sz="2400" b="1" dirty="0" err="1" smtClean="0"/>
              <a:t>remission</a:t>
            </a:r>
            <a:r>
              <a:rPr lang="da-DK" sz="2400" b="1" dirty="0" smtClean="0"/>
              <a:t>, intet funktionstab og ingen radiologisk progression</a:t>
            </a:r>
            <a:r>
              <a:rPr lang="da-DK" sz="2800" dirty="0" smtClean="0"/>
              <a:t/>
            </a:r>
            <a:br>
              <a:rPr lang="da-DK" sz="2800" dirty="0" smtClean="0"/>
            </a:br>
            <a:r>
              <a:rPr lang="da-DK" sz="2400" dirty="0" smtClean="0"/>
              <a:t>Opnås hos 40 % af tidlig RA behandlet efter </a:t>
            </a:r>
            <a:r>
              <a:rPr lang="da-DK" sz="2400" dirty="0" err="1" smtClean="0"/>
              <a:t>treat</a:t>
            </a:r>
            <a:r>
              <a:rPr lang="da-DK" sz="2400" dirty="0" smtClean="0"/>
              <a:t>-to-</a:t>
            </a:r>
            <a:r>
              <a:rPr lang="da-DK" sz="2400" dirty="0" err="1" smtClean="0"/>
              <a:t>target</a:t>
            </a:r>
            <a:r>
              <a:rPr lang="da-DK" sz="2400" dirty="0" smtClean="0"/>
              <a:t>: </a:t>
            </a:r>
            <a:br>
              <a:rPr lang="da-DK" sz="2400" dirty="0" smtClean="0"/>
            </a:br>
            <a:r>
              <a:rPr lang="da-DK" sz="2400" dirty="0" smtClean="0"/>
              <a:t>Ingen patienter med DAS28&gt;3,2 </a:t>
            </a:r>
            <a:r>
              <a:rPr lang="da-DK" sz="2400" b="1" dirty="0" smtClean="0"/>
              <a:t>og </a:t>
            </a:r>
            <a:r>
              <a:rPr lang="da-DK" sz="2400" dirty="0" smtClean="0"/>
              <a:t>hævede led</a:t>
            </a:r>
            <a:br>
              <a:rPr lang="da-DK" sz="2400" dirty="0" smtClean="0"/>
            </a:br>
            <a:r>
              <a:rPr lang="da-DK" sz="2400" dirty="0" smtClean="0"/>
              <a:t>Uafhængig af initial brug af biologisk behandling</a:t>
            </a:r>
            <a:endParaRPr lang="da-DK" sz="2400" dirty="0"/>
          </a:p>
        </p:txBody>
      </p:sp>
    </p:spTree>
    <p:extLst>
      <p:ext uri="{BB962C8B-B14F-4D97-AF65-F5344CB8AC3E}">
        <p14:creationId xmlns:p14="http://schemas.microsoft.com/office/powerpoint/2010/main" xmlns="" val="41203117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15888"/>
            <a:ext cx="9144000" cy="1000125"/>
          </a:xfrm>
        </p:spPr>
        <p:txBody>
          <a:bodyPr>
            <a:normAutofit/>
          </a:bodyPr>
          <a:lstStyle/>
          <a:p>
            <a:r>
              <a:rPr lang="da-DK" altLang="da-DK" sz="4000" dirty="0" smtClean="0"/>
              <a:t>Tak for jeres opmærksomhed</a:t>
            </a:r>
            <a:endParaRPr lang="da-DK" altLang="da-DK" i="1" dirty="0" smtClean="0"/>
          </a:p>
        </p:txBody>
      </p:sp>
      <p:pic>
        <p:nvPicPr>
          <p:cNvPr id="2051" name="Picture 3" descr="Billede"/>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979613" y="1557338"/>
            <a:ext cx="5051425" cy="3929062"/>
          </a:xfrm>
        </p:spPr>
      </p:pic>
      <p:sp>
        <p:nvSpPr>
          <p:cNvPr id="2052" name="Text Box 4"/>
          <p:cNvSpPr txBox="1">
            <a:spLocks noChangeArrowheads="1"/>
          </p:cNvSpPr>
          <p:nvPr/>
        </p:nvSpPr>
        <p:spPr bwMode="auto">
          <a:xfrm>
            <a:off x="0" y="6491288"/>
            <a:ext cx="313213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da-DK" altLang="da-DK" sz="1200"/>
              <a:t>A. Vind, oktober 2003. En tilfreds patient</a:t>
            </a:r>
          </a:p>
        </p:txBody>
      </p:sp>
      <p:sp>
        <p:nvSpPr>
          <p:cNvPr id="2053" name="Text Box 5"/>
          <p:cNvSpPr txBox="1">
            <a:spLocks noChangeArrowheads="1"/>
          </p:cNvSpPr>
          <p:nvPr/>
        </p:nvSpPr>
        <p:spPr bwMode="auto">
          <a:xfrm>
            <a:off x="1285875" y="5500688"/>
            <a:ext cx="678656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da-DK" altLang="da-DK" sz="2000" dirty="0" smtClean="0">
                <a:solidFill>
                  <a:schemeClr val="tx2"/>
                </a:solidFill>
              </a:rPr>
              <a:t>Den </a:t>
            </a:r>
            <a:r>
              <a:rPr lang="da-DK" altLang="da-DK" sz="2000" dirty="0">
                <a:solidFill>
                  <a:schemeClr val="tx2"/>
                </a:solidFill>
              </a:rPr>
              <a:t>fokuserede forskningsgruppe i Reumatologi, SDU,</a:t>
            </a:r>
          </a:p>
          <a:p>
            <a:pPr algn="ctr" eaLnBrk="1" hangingPunct="1">
              <a:spcBef>
                <a:spcPct val="0"/>
              </a:spcBef>
              <a:buFontTx/>
              <a:buNone/>
            </a:pPr>
            <a:r>
              <a:rPr lang="da-DK" altLang="da-DK" sz="2000" dirty="0">
                <a:solidFill>
                  <a:schemeClr val="tx2"/>
                </a:solidFill>
              </a:rPr>
              <a:t>Sygehus Sønderjylland/Kong Christian X’s Gigthospital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32656"/>
            <a:ext cx="7772400" cy="1470025"/>
          </a:xfrm>
        </p:spPr>
        <p:txBody>
          <a:bodyPr/>
          <a:lstStyle/>
          <a:p>
            <a:r>
              <a:rPr lang="da-DK" dirty="0"/>
              <a:t>Sygehistorie og </a:t>
            </a:r>
            <a:r>
              <a:rPr lang="da-DK" dirty="0" smtClean="0"/>
              <a:t>sygdomsaktivitet</a:t>
            </a:r>
            <a:br>
              <a:rPr lang="da-DK" dirty="0" smtClean="0"/>
            </a:br>
            <a:r>
              <a:rPr lang="da-DK" dirty="0"/>
              <a:t>6</a:t>
            </a:r>
            <a:r>
              <a:rPr lang="da-DK" dirty="0" smtClean="0"/>
              <a:t> mdr. </a:t>
            </a:r>
            <a:endParaRPr lang="da-DK" dirty="0"/>
          </a:p>
        </p:txBody>
      </p:sp>
      <p:sp>
        <p:nvSpPr>
          <p:cNvPr id="3" name="Undertitel 2"/>
          <p:cNvSpPr>
            <a:spLocks noGrp="1"/>
          </p:cNvSpPr>
          <p:nvPr>
            <p:ph type="subTitle" idx="1"/>
          </p:nvPr>
        </p:nvSpPr>
        <p:spPr>
          <a:xfrm>
            <a:off x="395536" y="2420888"/>
            <a:ext cx="8568952" cy="4104456"/>
          </a:xfrm>
        </p:spPr>
        <p:txBody>
          <a:bodyPr>
            <a:normAutofit fontScale="70000" lnSpcReduction="20000"/>
          </a:bodyPr>
          <a:lstStyle/>
          <a:p>
            <a:pPr algn="l"/>
            <a:r>
              <a:rPr lang="da-DK" dirty="0" err="1">
                <a:solidFill>
                  <a:schemeClr val="tx1"/>
                </a:solidFill>
              </a:rPr>
              <a:t>Methotrexat</a:t>
            </a:r>
            <a:r>
              <a:rPr lang="da-DK" dirty="0">
                <a:solidFill>
                  <a:schemeClr val="tx1"/>
                </a:solidFill>
              </a:rPr>
              <a:t> </a:t>
            </a:r>
            <a:r>
              <a:rPr lang="da-DK" dirty="0" smtClean="0">
                <a:solidFill>
                  <a:schemeClr val="tx1"/>
                </a:solidFill>
              </a:rPr>
              <a:t>25 </a:t>
            </a:r>
            <a:r>
              <a:rPr lang="da-DK" dirty="0">
                <a:solidFill>
                  <a:schemeClr val="tx1"/>
                </a:solidFill>
              </a:rPr>
              <a:t>mg/uge, </a:t>
            </a:r>
            <a:r>
              <a:rPr lang="da-DK" dirty="0" err="1">
                <a:solidFill>
                  <a:schemeClr val="tx1"/>
                </a:solidFill>
              </a:rPr>
              <a:t>Salazopyrin</a:t>
            </a:r>
            <a:r>
              <a:rPr lang="da-DK" dirty="0">
                <a:solidFill>
                  <a:schemeClr val="tx1"/>
                </a:solidFill>
              </a:rPr>
              <a:t> 2000 mg/</a:t>
            </a:r>
            <a:r>
              <a:rPr lang="da-DK" dirty="0" err="1">
                <a:solidFill>
                  <a:schemeClr val="tx1"/>
                </a:solidFill>
              </a:rPr>
              <a:t>dgl</a:t>
            </a:r>
            <a:r>
              <a:rPr lang="da-DK" dirty="0">
                <a:solidFill>
                  <a:schemeClr val="tx1"/>
                </a:solidFill>
              </a:rPr>
              <a:t>, </a:t>
            </a:r>
            <a:r>
              <a:rPr lang="da-DK" dirty="0" err="1">
                <a:solidFill>
                  <a:schemeClr val="tx1"/>
                </a:solidFill>
              </a:rPr>
              <a:t>hydroxychloroquin</a:t>
            </a:r>
            <a:r>
              <a:rPr lang="da-DK" dirty="0">
                <a:solidFill>
                  <a:schemeClr val="tx1"/>
                </a:solidFill>
              </a:rPr>
              <a:t> </a:t>
            </a:r>
            <a:r>
              <a:rPr lang="da-DK" dirty="0" smtClean="0">
                <a:solidFill>
                  <a:schemeClr val="tx1"/>
                </a:solidFill>
              </a:rPr>
              <a:t>400 </a:t>
            </a:r>
            <a:r>
              <a:rPr lang="da-DK" dirty="0">
                <a:solidFill>
                  <a:schemeClr val="tx1"/>
                </a:solidFill>
              </a:rPr>
              <a:t>mg/dag, </a:t>
            </a:r>
            <a:r>
              <a:rPr lang="da-DK" dirty="0" err="1">
                <a:solidFill>
                  <a:schemeClr val="tx1"/>
                </a:solidFill>
              </a:rPr>
              <a:t>folinsyre</a:t>
            </a:r>
            <a:r>
              <a:rPr lang="da-DK" dirty="0">
                <a:solidFill>
                  <a:schemeClr val="tx1"/>
                </a:solidFill>
              </a:rPr>
              <a:t> 5 mg/uge</a:t>
            </a:r>
          </a:p>
          <a:p>
            <a:pPr algn="l"/>
            <a:endParaRPr lang="da-DK" dirty="0" smtClean="0">
              <a:solidFill>
                <a:schemeClr val="tx1"/>
              </a:solidFill>
            </a:endParaRPr>
          </a:p>
          <a:p>
            <a:pPr algn="l"/>
            <a:r>
              <a:rPr lang="da-DK" dirty="0" smtClean="0">
                <a:solidFill>
                  <a:schemeClr val="tx1"/>
                </a:solidFill>
              </a:rPr>
              <a:t>CRP</a:t>
            </a:r>
            <a:r>
              <a:rPr lang="da-DK" dirty="0">
                <a:solidFill>
                  <a:schemeClr val="tx1"/>
                </a:solidFill>
              </a:rPr>
              <a:t>: </a:t>
            </a:r>
            <a:r>
              <a:rPr lang="da-DK" dirty="0" smtClean="0">
                <a:solidFill>
                  <a:schemeClr val="tx1"/>
                </a:solidFill>
              </a:rPr>
              <a:t>4 </a:t>
            </a:r>
            <a:r>
              <a:rPr lang="da-DK" dirty="0">
                <a:solidFill>
                  <a:schemeClr val="tx1"/>
                </a:solidFill>
              </a:rPr>
              <a:t>mg / L </a:t>
            </a:r>
            <a:br>
              <a:rPr lang="da-DK" dirty="0">
                <a:solidFill>
                  <a:schemeClr val="tx1"/>
                </a:solidFill>
              </a:rPr>
            </a:br>
            <a:endParaRPr lang="da-DK" dirty="0" smtClean="0">
              <a:solidFill>
                <a:schemeClr val="tx1"/>
              </a:solidFill>
            </a:endParaRPr>
          </a:p>
          <a:p>
            <a:pPr algn="l"/>
            <a:r>
              <a:rPr lang="da-DK" dirty="0" smtClean="0">
                <a:solidFill>
                  <a:schemeClr val="tx1"/>
                </a:solidFill>
              </a:rPr>
              <a:t>DAS28</a:t>
            </a:r>
            <a:r>
              <a:rPr lang="da-DK" dirty="0">
                <a:solidFill>
                  <a:schemeClr val="tx1"/>
                </a:solidFill>
              </a:rPr>
              <a:t>: </a:t>
            </a:r>
            <a:r>
              <a:rPr lang="da-DK" dirty="0" smtClean="0">
                <a:solidFill>
                  <a:schemeClr val="tx1"/>
                </a:solidFill>
              </a:rPr>
              <a:t>3,47 , CDAI 11</a:t>
            </a:r>
          </a:p>
          <a:p>
            <a:pPr algn="l"/>
            <a:r>
              <a:rPr lang="da-DK" dirty="0" smtClean="0">
                <a:solidFill>
                  <a:schemeClr val="tx1"/>
                </a:solidFill>
              </a:rPr>
              <a:t>0 </a:t>
            </a:r>
            <a:r>
              <a:rPr lang="da-DK" dirty="0">
                <a:solidFill>
                  <a:schemeClr val="tx1"/>
                </a:solidFill>
              </a:rPr>
              <a:t>ud af 28 hævede led, </a:t>
            </a:r>
            <a:r>
              <a:rPr lang="da-DK" dirty="0" smtClean="0">
                <a:solidFill>
                  <a:schemeClr val="tx1"/>
                </a:solidFill>
              </a:rPr>
              <a:t>6 </a:t>
            </a:r>
            <a:r>
              <a:rPr lang="da-DK" dirty="0">
                <a:solidFill>
                  <a:schemeClr val="tx1"/>
                </a:solidFill>
              </a:rPr>
              <a:t>ud af 28 ømme led</a:t>
            </a:r>
          </a:p>
          <a:p>
            <a:pPr algn="l"/>
            <a:r>
              <a:rPr lang="da-DK" dirty="0">
                <a:solidFill>
                  <a:schemeClr val="tx1"/>
                </a:solidFill>
              </a:rPr>
              <a:t>VAS-Pt-Global 4</a:t>
            </a:r>
            <a:r>
              <a:rPr lang="da-DK" dirty="0" smtClean="0">
                <a:solidFill>
                  <a:schemeClr val="tx1"/>
                </a:solidFill>
              </a:rPr>
              <a:t>0 </a:t>
            </a:r>
            <a:r>
              <a:rPr lang="da-DK" dirty="0">
                <a:solidFill>
                  <a:schemeClr val="tx1"/>
                </a:solidFill>
              </a:rPr>
              <a:t>mm, VAS-træthed </a:t>
            </a:r>
            <a:r>
              <a:rPr lang="da-DK" dirty="0" smtClean="0">
                <a:solidFill>
                  <a:schemeClr val="tx1"/>
                </a:solidFill>
              </a:rPr>
              <a:t>60 </a:t>
            </a:r>
            <a:r>
              <a:rPr lang="da-DK" dirty="0">
                <a:solidFill>
                  <a:schemeClr val="tx1"/>
                </a:solidFill>
              </a:rPr>
              <a:t>mm, VAS Dr-Global </a:t>
            </a:r>
            <a:r>
              <a:rPr lang="da-DK" dirty="0" smtClean="0">
                <a:solidFill>
                  <a:schemeClr val="tx1"/>
                </a:solidFill>
              </a:rPr>
              <a:t>10 </a:t>
            </a:r>
            <a:r>
              <a:rPr lang="da-DK" dirty="0">
                <a:solidFill>
                  <a:schemeClr val="tx1"/>
                </a:solidFill>
              </a:rPr>
              <a:t>mm</a:t>
            </a:r>
            <a:br>
              <a:rPr lang="da-DK" dirty="0">
                <a:solidFill>
                  <a:schemeClr val="tx1"/>
                </a:solidFill>
              </a:rPr>
            </a:br>
            <a:r>
              <a:rPr lang="da-DK" dirty="0">
                <a:solidFill>
                  <a:schemeClr val="tx1"/>
                </a:solidFill>
              </a:rPr>
              <a:t>HAQ: </a:t>
            </a:r>
            <a:r>
              <a:rPr lang="da-DK" dirty="0" smtClean="0">
                <a:solidFill>
                  <a:schemeClr val="tx1"/>
                </a:solidFill>
              </a:rPr>
              <a:t>0,375</a:t>
            </a:r>
            <a:r>
              <a:rPr lang="da-DK" dirty="0">
                <a:solidFill>
                  <a:schemeClr val="tx1"/>
                </a:solidFill>
              </a:rPr>
              <a:t/>
            </a:r>
            <a:br>
              <a:rPr lang="da-DK" dirty="0">
                <a:solidFill>
                  <a:schemeClr val="tx1"/>
                </a:solidFill>
              </a:rPr>
            </a:br>
            <a:endParaRPr lang="da-DK" dirty="0" smtClean="0">
              <a:solidFill>
                <a:schemeClr val="tx1"/>
              </a:solidFill>
            </a:endParaRPr>
          </a:p>
          <a:p>
            <a:pPr algn="l"/>
            <a:r>
              <a:rPr lang="da-DK" dirty="0" smtClean="0">
                <a:solidFill>
                  <a:schemeClr val="tx1"/>
                </a:solidFill>
              </a:rPr>
              <a:t>Ingen bivirkninger</a:t>
            </a:r>
            <a:r>
              <a:rPr lang="da-DK" dirty="0">
                <a:solidFill>
                  <a:schemeClr val="tx1"/>
                </a:solidFill>
              </a:rPr>
              <a:t/>
            </a:r>
            <a:br>
              <a:rPr lang="da-DK" dirty="0">
                <a:solidFill>
                  <a:schemeClr val="tx1"/>
                </a:solidFill>
              </a:rPr>
            </a:br>
            <a:endParaRPr lang="da-DK" dirty="0">
              <a:solidFill>
                <a:schemeClr val="tx1"/>
              </a:solidFill>
            </a:endParaRPr>
          </a:p>
        </p:txBody>
      </p:sp>
    </p:spTree>
    <p:extLst>
      <p:ext uri="{BB962C8B-B14F-4D97-AF65-F5344CB8AC3E}">
        <p14:creationId xmlns:p14="http://schemas.microsoft.com/office/powerpoint/2010/main" xmlns="" val="2879569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32656"/>
            <a:ext cx="7772400" cy="1470025"/>
          </a:xfrm>
        </p:spPr>
        <p:txBody>
          <a:bodyPr/>
          <a:lstStyle/>
          <a:p>
            <a:r>
              <a:rPr lang="da-DK" dirty="0"/>
              <a:t>Sygehistorie og </a:t>
            </a:r>
            <a:r>
              <a:rPr lang="da-DK" dirty="0" smtClean="0"/>
              <a:t>sygdomsaktivitet</a:t>
            </a:r>
            <a:br>
              <a:rPr lang="da-DK" dirty="0" smtClean="0"/>
            </a:br>
            <a:r>
              <a:rPr lang="da-DK" dirty="0"/>
              <a:t>6</a:t>
            </a:r>
            <a:r>
              <a:rPr lang="da-DK" dirty="0" smtClean="0"/>
              <a:t> mdr. </a:t>
            </a:r>
            <a:endParaRPr lang="da-DK" dirty="0"/>
          </a:p>
        </p:txBody>
      </p:sp>
      <p:sp>
        <p:nvSpPr>
          <p:cNvPr id="3" name="Undertitel 2"/>
          <p:cNvSpPr>
            <a:spLocks noGrp="1"/>
          </p:cNvSpPr>
          <p:nvPr>
            <p:ph type="subTitle" idx="1"/>
          </p:nvPr>
        </p:nvSpPr>
        <p:spPr>
          <a:xfrm>
            <a:off x="395536" y="2420888"/>
            <a:ext cx="8568952" cy="4104456"/>
          </a:xfrm>
        </p:spPr>
        <p:txBody>
          <a:bodyPr>
            <a:normAutofit fontScale="70000" lnSpcReduction="20000"/>
          </a:bodyPr>
          <a:lstStyle/>
          <a:p>
            <a:pPr algn="l"/>
            <a:r>
              <a:rPr lang="da-DK" dirty="0" err="1" smtClean="0">
                <a:solidFill>
                  <a:schemeClr val="tx1"/>
                </a:solidFill>
              </a:rPr>
              <a:t>Methotrexat</a:t>
            </a:r>
            <a:r>
              <a:rPr lang="da-DK" dirty="0" smtClean="0">
                <a:solidFill>
                  <a:schemeClr val="tx1"/>
                </a:solidFill>
              </a:rPr>
              <a:t> 25 mg/uge, </a:t>
            </a:r>
            <a:r>
              <a:rPr lang="da-DK" dirty="0" err="1" smtClean="0">
                <a:solidFill>
                  <a:schemeClr val="tx1"/>
                </a:solidFill>
              </a:rPr>
              <a:t>Salazopyrin</a:t>
            </a:r>
            <a:r>
              <a:rPr lang="da-DK" dirty="0" smtClean="0">
                <a:solidFill>
                  <a:schemeClr val="tx1"/>
                </a:solidFill>
              </a:rPr>
              <a:t> 2000 mg/</a:t>
            </a:r>
            <a:r>
              <a:rPr lang="da-DK" dirty="0" err="1" smtClean="0">
                <a:solidFill>
                  <a:schemeClr val="tx1"/>
                </a:solidFill>
              </a:rPr>
              <a:t>dgl</a:t>
            </a:r>
            <a:r>
              <a:rPr lang="da-DK" dirty="0" smtClean="0">
                <a:solidFill>
                  <a:schemeClr val="tx1"/>
                </a:solidFill>
              </a:rPr>
              <a:t>, </a:t>
            </a:r>
            <a:r>
              <a:rPr lang="da-DK" dirty="0" err="1" smtClean="0">
                <a:solidFill>
                  <a:schemeClr val="tx1"/>
                </a:solidFill>
              </a:rPr>
              <a:t>hydroxychloroquin</a:t>
            </a:r>
            <a:r>
              <a:rPr lang="da-DK" dirty="0" smtClean="0">
                <a:solidFill>
                  <a:schemeClr val="tx1"/>
                </a:solidFill>
              </a:rPr>
              <a:t> 400 mg/dag, </a:t>
            </a:r>
            <a:r>
              <a:rPr lang="da-DK" dirty="0" err="1" smtClean="0">
                <a:solidFill>
                  <a:schemeClr val="tx1"/>
                </a:solidFill>
              </a:rPr>
              <a:t>folinsyre</a:t>
            </a:r>
            <a:r>
              <a:rPr lang="da-DK" dirty="0" smtClean="0">
                <a:solidFill>
                  <a:schemeClr val="tx1"/>
                </a:solidFill>
              </a:rPr>
              <a:t> 5 mg/uge</a:t>
            </a:r>
          </a:p>
          <a:p>
            <a:pPr algn="l"/>
            <a:r>
              <a:rPr lang="da-DK" dirty="0">
                <a:solidFill>
                  <a:schemeClr val="tx1"/>
                </a:solidFill>
              </a:rPr>
              <a:t/>
            </a:r>
            <a:br>
              <a:rPr lang="da-DK" dirty="0">
                <a:solidFill>
                  <a:schemeClr val="tx1"/>
                </a:solidFill>
              </a:rPr>
            </a:br>
            <a:r>
              <a:rPr lang="da-DK" dirty="0" smtClean="0">
                <a:solidFill>
                  <a:schemeClr val="tx1"/>
                </a:solidFill>
              </a:rPr>
              <a:t>CRP</a:t>
            </a:r>
            <a:r>
              <a:rPr lang="da-DK" dirty="0">
                <a:solidFill>
                  <a:schemeClr val="tx1"/>
                </a:solidFill>
              </a:rPr>
              <a:t>: </a:t>
            </a:r>
            <a:r>
              <a:rPr lang="da-DK" dirty="0" smtClean="0">
                <a:solidFill>
                  <a:schemeClr val="tx1"/>
                </a:solidFill>
              </a:rPr>
              <a:t>16 </a:t>
            </a:r>
            <a:r>
              <a:rPr lang="da-DK" dirty="0">
                <a:solidFill>
                  <a:schemeClr val="tx1"/>
                </a:solidFill>
              </a:rPr>
              <a:t>mg / L </a:t>
            </a:r>
            <a:endParaRPr lang="da-DK" dirty="0" smtClean="0">
              <a:solidFill>
                <a:schemeClr val="tx1"/>
              </a:solidFill>
            </a:endParaRPr>
          </a:p>
          <a:p>
            <a:pPr algn="l"/>
            <a:r>
              <a:rPr lang="da-DK" dirty="0">
                <a:solidFill>
                  <a:schemeClr val="tx1"/>
                </a:solidFill>
              </a:rPr>
              <a:t/>
            </a:r>
            <a:br>
              <a:rPr lang="da-DK" dirty="0">
                <a:solidFill>
                  <a:schemeClr val="tx1"/>
                </a:solidFill>
              </a:rPr>
            </a:br>
            <a:r>
              <a:rPr lang="da-DK" dirty="0">
                <a:solidFill>
                  <a:schemeClr val="tx1"/>
                </a:solidFill>
              </a:rPr>
              <a:t>DAS28: </a:t>
            </a:r>
            <a:r>
              <a:rPr lang="da-DK" dirty="0" smtClean="0">
                <a:solidFill>
                  <a:schemeClr val="tx1"/>
                </a:solidFill>
              </a:rPr>
              <a:t>4,40 , CDAI 15</a:t>
            </a:r>
          </a:p>
          <a:p>
            <a:pPr algn="l"/>
            <a:r>
              <a:rPr lang="da-DK" dirty="0" smtClean="0">
                <a:solidFill>
                  <a:schemeClr val="tx1"/>
                </a:solidFill>
              </a:rPr>
              <a:t>3 </a:t>
            </a:r>
            <a:r>
              <a:rPr lang="da-DK" dirty="0">
                <a:solidFill>
                  <a:schemeClr val="tx1"/>
                </a:solidFill>
              </a:rPr>
              <a:t>ud af 28 hævede led, </a:t>
            </a:r>
            <a:r>
              <a:rPr lang="da-DK" dirty="0" smtClean="0">
                <a:solidFill>
                  <a:schemeClr val="tx1"/>
                </a:solidFill>
              </a:rPr>
              <a:t>6 </a:t>
            </a:r>
            <a:r>
              <a:rPr lang="da-DK" dirty="0">
                <a:solidFill>
                  <a:schemeClr val="tx1"/>
                </a:solidFill>
              </a:rPr>
              <a:t>ud af 28 ømme led</a:t>
            </a:r>
          </a:p>
          <a:p>
            <a:pPr algn="l"/>
            <a:r>
              <a:rPr lang="da-DK" dirty="0">
                <a:solidFill>
                  <a:schemeClr val="tx1"/>
                </a:solidFill>
              </a:rPr>
              <a:t>VAS-Pt-Global </a:t>
            </a:r>
            <a:r>
              <a:rPr lang="da-DK" dirty="0" smtClean="0">
                <a:solidFill>
                  <a:schemeClr val="tx1"/>
                </a:solidFill>
              </a:rPr>
              <a:t>40 </a:t>
            </a:r>
            <a:r>
              <a:rPr lang="da-DK" dirty="0">
                <a:solidFill>
                  <a:schemeClr val="tx1"/>
                </a:solidFill>
              </a:rPr>
              <a:t>mm, VAS-træthed </a:t>
            </a:r>
            <a:r>
              <a:rPr lang="da-DK" dirty="0" smtClean="0">
                <a:solidFill>
                  <a:schemeClr val="tx1"/>
                </a:solidFill>
              </a:rPr>
              <a:t>70 </a:t>
            </a:r>
            <a:r>
              <a:rPr lang="da-DK" dirty="0">
                <a:solidFill>
                  <a:schemeClr val="tx1"/>
                </a:solidFill>
              </a:rPr>
              <a:t>mm, VAS Dr-Global 2</a:t>
            </a:r>
            <a:r>
              <a:rPr lang="da-DK" dirty="0" smtClean="0">
                <a:solidFill>
                  <a:schemeClr val="tx1"/>
                </a:solidFill>
              </a:rPr>
              <a:t>0 </a:t>
            </a:r>
            <a:r>
              <a:rPr lang="da-DK" dirty="0">
                <a:solidFill>
                  <a:schemeClr val="tx1"/>
                </a:solidFill>
              </a:rPr>
              <a:t>mm</a:t>
            </a:r>
            <a:br>
              <a:rPr lang="da-DK" dirty="0">
                <a:solidFill>
                  <a:schemeClr val="tx1"/>
                </a:solidFill>
              </a:rPr>
            </a:br>
            <a:r>
              <a:rPr lang="da-DK" dirty="0">
                <a:solidFill>
                  <a:schemeClr val="tx1"/>
                </a:solidFill>
              </a:rPr>
              <a:t>HAQ: </a:t>
            </a:r>
            <a:r>
              <a:rPr lang="da-DK" dirty="0" smtClean="0">
                <a:solidFill>
                  <a:schemeClr val="tx1"/>
                </a:solidFill>
              </a:rPr>
              <a:t>0,500</a:t>
            </a:r>
          </a:p>
          <a:p>
            <a:pPr algn="l"/>
            <a:r>
              <a:rPr lang="da-DK" dirty="0">
                <a:solidFill>
                  <a:schemeClr val="tx1"/>
                </a:solidFill>
              </a:rPr>
              <a:t/>
            </a:r>
            <a:br>
              <a:rPr lang="da-DK" dirty="0">
                <a:solidFill>
                  <a:schemeClr val="tx1"/>
                </a:solidFill>
              </a:rPr>
            </a:br>
            <a:r>
              <a:rPr lang="da-DK" dirty="0" smtClean="0">
                <a:solidFill>
                  <a:schemeClr val="tx1"/>
                </a:solidFill>
              </a:rPr>
              <a:t>Ingen bivirkninger</a:t>
            </a:r>
            <a:r>
              <a:rPr lang="da-DK" dirty="0">
                <a:solidFill>
                  <a:schemeClr val="tx1"/>
                </a:solidFill>
              </a:rPr>
              <a:t/>
            </a:r>
            <a:br>
              <a:rPr lang="da-DK" dirty="0">
                <a:solidFill>
                  <a:schemeClr val="tx1"/>
                </a:solidFill>
              </a:rPr>
            </a:br>
            <a:endParaRPr lang="da-DK" dirty="0">
              <a:solidFill>
                <a:schemeClr val="tx1"/>
              </a:solidFill>
            </a:endParaRPr>
          </a:p>
        </p:txBody>
      </p:sp>
    </p:spTree>
    <p:extLst>
      <p:ext uri="{BB962C8B-B14F-4D97-AF65-F5344CB8AC3E}">
        <p14:creationId xmlns:p14="http://schemas.microsoft.com/office/powerpoint/2010/main" xmlns="" val="95288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32656"/>
            <a:ext cx="7772400" cy="1470025"/>
          </a:xfrm>
        </p:spPr>
        <p:txBody>
          <a:bodyPr/>
          <a:lstStyle/>
          <a:p>
            <a:r>
              <a:rPr lang="da-DK" dirty="0"/>
              <a:t>Sygehistorie og </a:t>
            </a:r>
            <a:r>
              <a:rPr lang="da-DK" dirty="0" smtClean="0"/>
              <a:t>sygdomsaktivitet</a:t>
            </a:r>
            <a:br>
              <a:rPr lang="da-DK" dirty="0" smtClean="0"/>
            </a:br>
            <a:r>
              <a:rPr lang="da-DK" dirty="0" smtClean="0"/>
              <a:t>12 mdr. </a:t>
            </a:r>
            <a:endParaRPr lang="da-DK" dirty="0"/>
          </a:p>
        </p:txBody>
      </p:sp>
      <p:sp>
        <p:nvSpPr>
          <p:cNvPr id="3" name="Undertitel 2"/>
          <p:cNvSpPr>
            <a:spLocks noGrp="1"/>
          </p:cNvSpPr>
          <p:nvPr>
            <p:ph type="subTitle" idx="1"/>
          </p:nvPr>
        </p:nvSpPr>
        <p:spPr>
          <a:xfrm>
            <a:off x="395536" y="2420888"/>
            <a:ext cx="8568952" cy="4104456"/>
          </a:xfrm>
        </p:spPr>
        <p:txBody>
          <a:bodyPr>
            <a:normAutofit fontScale="70000" lnSpcReduction="20000"/>
          </a:bodyPr>
          <a:lstStyle/>
          <a:p>
            <a:pPr algn="l"/>
            <a:r>
              <a:rPr lang="da-DK" dirty="0" err="1">
                <a:solidFill>
                  <a:schemeClr val="tx1"/>
                </a:solidFill>
              </a:rPr>
              <a:t>Methotrexat</a:t>
            </a:r>
            <a:r>
              <a:rPr lang="da-DK" dirty="0">
                <a:solidFill>
                  <a:schemeClr val="tx1"/>
                </a:solidFill>
              </a:rPr>
              <a:t> </a:t>
            </a:r>
            <a:r>
              <a:rPr lang="da-DK" dirty="0" smtClean="0">
                <a:solidFill>
                  <a:schemeClr val="tx1"/>
                </a:solidFill>
              </a:rPr>
              <a:t>25 </a:t>
            </a:r>
            <a:r>
              <a:rPr lang="da-DK" dirty="0">
                <a:solidFill>
                  <a:schemeClr val="tx1"/>
                </a:solidFill>
              </a:rPr>
              <a:t>mg/uge, </a:t>
            </a:r>
            <a:r>
              <a:rPr lang="da-DK" dirty="0" err="1">
                <a:solidFill>
                  <a:schemeClr val="tx1"/>
                </a:solidFill>
              </a:rPr>
              <a:t>Salazopyrin</a:t>
            </a:r>
            <a:r>
              <a:rPr lang="da-DK" dirty="0">
                <a:solidFill>
                  <a:schemeClr val="tx1"/>
                </a:solidFill>
              </a:rPr>
              <a:t> 2000 mg/</a:t>
            </a:r>
            <a:r>
              <a:rPr lang="da-DK" dirty="0" err="1">
                <a:solidFill>
                  <a:schemeClr val="tx1"/>
                </a:solidFill>
              </a:rPr>
              <a:t>dgl</a:t>
            </a:r>
            <a:r>
              <a:rPr lang="da-DK" dirty="0">
                <a:solidFill>
                  <a:schemeClr val="tx1"/>
                </a:solidFill>
              </a:rPr>
              <a:t>, </a:t>
            </a:r>
            <a:r>
              <a:rPr lang="da-DK" dirty="0" err="1">
                <a:solidFill>
                  <a:schemeClr val="tx1"/>
                </a:solidFill>
              </a:rPr>
              <a:t>hydroxychloroquin</a:t>
            </a:r>
            <a:r>
              <a:rPr lang="da-DK" dirty="0">
                <a:solidFill>
                  <a:schemeClr val="tx1"/>
                </a:solidFill>
              </a:rPr>
              <a:t> 200 mg/dag, </a:t>
            </a:r>
            <a:r>
              <a:rPr lang="da-DK" dirty="0" err="1">
                <a:solidFill>
                  <a:schemeClr val="tx1"/>
                </a:solidFill>
              </a:rPr>
              <a:t>folinsyre</a:t>
            </a:r>
            <a:r>
              <a:rPr lang="da-DK" dirty="0">
                <a:solidFill>
                  <a:schemeClr val="tx1"/>
                </a:solidFill>
              </a:rPr>
              <a:t> 5 mg/uge</a:t>
            </a:r>
          </a:p>
          <a:p>
            <a:pPr algn="l"/>
            <a:endParaRPr lang="da-DK" dirty="0" smtClean="0">
              <a:solidFill>
                <a:schemeClr val="tx1"/>
              </a:solidFill>
            </a:endParaRPr>
          </a:p>
          <a:p>
            <a:pPr algn="l"/>
            <a:r>
              <a:rPr lang="da-DK" dirty="0" smtClean="0">
                <a:solidFill>
                  <a:schemeClr val="tx1"/>
                </a:solidFill>
              </a:rPr>
              <a:t>CRP</a:t>
            </a:r>
            <a:r>
              <a:rPr lang="da-DK" dirty="0">
                <a:solidFill>
                  <a:schemeClr val="tx1"/>
                </a:solidFill>
              </a:rPr>
              <a:t>: 3</a:t>
            </a:r>
            <a:r>
              <a:rPr lang="da-DK" dirty="0" smtClean="0">
                <a:solidFill>
                  <a:schemeClr val="tx1"/>
                </a:solidFill>
              </a:rPr>
              <a:t> </a:t>
            </a:r>
            <a:r>
              <a:rPr lang="da-DK" dirty="0">
                <a:solidFill>
                  <a:schemeClr val="tx1"/>
                </a:solidFill>
              </a:rPr>
              <a:t>mg / L </a:t>
            </a:r>
            <a:br>
              <a:rPr lang="da-DK" dirty="0">
                <a:solidFill>
                  <a:schemeClr val="tx1"/>
                </a:solidFill>
              </a:rPr>
            </a:br>
            <a:endParaRPr lang="da-DK" dirty="0" smtClean="0">
              <a:solidFill>
                <a:schemeClr val="tx1"/>
              </a:solidFill>
            </a:endParaRPr>
          </a:p>
          <a:p>
            <a:pPr algn="l"/>
            <a:r>
              <a:rPr lang="da-DK" dirty="0" smtClean="0">
                <a:solidFill>
                  <a:schemeClr val="tx1"/>
                </a:solidFill>
              </a:rPr>
              <a:t>DAS28</a:t>
            </a:r>
            <a:r>
              <a:rPr lang="da-DK" dirty="0">
                <a:solidFill>
                  <a:schemeClr val="tx1"/>
                </a:solidFill>
              </a:rPr>
              <a:t>: </a:t>
            </a:r>
            <a:r>
              <a:rPr lang="da-DK" dirty="0" smtClean="0">
                <a:solidFill>
                  <a:schemeClr val="tx1"/>
                </a:solidFill>
              </a:rPr>
              <a:t>2,16, CDAI 3, SDAI 3.3 </a:t>
            </a:r>
          </a:p>
          <a:p>
            <a:pPr algn="l"/>
            <a:r>
              <a:rPr lang="da-DK" dirty="0" smtClean="0">
                <a:solidFill>
                  <a:schemeClr val="tx1"/>
                </a:solidFill>
              </a:rPr>
              <a:t>0 </a:t>
            </a:r>
            <a:r>
              <a:rPr lang="da-DK" dirty="0">
                <a:solidFill>
                  <a:schemeClr val="tx1"/>
                </a:solidFill>
              </a:rPr>
              <a:t>ud af 28 hævede led, 1</a:t>
            </a:r>
            <a:r>
              <a:rPr lang="da-DK" dirty="0" smtClean="0">
                <a:solidFill>
                  <a:schemeClr val="tx1"/>
                </a:solidFill>
              </a:rPr>
              <a:t> </a:t>
            </a:r>
            <a:r>
              <a:rPr lang="da-DK" dirty="0">
                <a:solidFill>
                  <a:schemeClr val="tx1"/>
                </a:solidFill>
              </a:rPr>
              <a:t>ud af 28 ømme led</a:t>
            </a:r>
          </a:p>
          <a:p>
            <a:pPr algn="l"/>
            <a:r>
              <a:rPr lang="da-DK" dirty="0">
                <a:solidFill>
                  <a:schemeClr val="tx1"/>
                </a:solidFill>
              </a:rPr>
              <a:t>VAS-Pt-Global 1</a:t>
            </a:r>
            <a:r>
              <a:rPr lang="da-DK" dirty="0" smtClean="0">
                <a:solidFill>
                  <a:schemeClr val="tx1"/>
                </a:solidFill>
              </a:rPr>
              <a:t>0 </a:t>
            </a:r>
            <a:r>
              <a:rPr lang="da-DK" dirty="0">
                <a:solidFill>
                  <a:schemeClr val="tx1"/>
                </a:solidFill>
              </a:rPr>
              <a:t>mm, VAS-træthed </a:t>
            </a:r>
            <a:r>
              <a:rPr lang="da-DK" dirty="0" smtClean="0">
                <a:solidFill>
                  <a:schemeClr val="tx1"/>
                </a:solidFill>
              </a:rPr>
              <a:t>20 </a:t>
            </a:r>
            <a:r>
              <a:rPr lang="da-DK" dirty="0">
                <a:solidFill>
                  <a:schemeClr val="tx1"/>
                </a:solidFill>
              </a:rPr>
              <a:t>mm, VAS Dr-Global </a:t>
            </a:r>
            <a:r>
              <a:rPr lang="da-DK" dirty="0" smtClean="0">
                <a:solidFill>
                  <a:schemeClr val="tx1"/>
                </a:solidFill>
              </a:rPr>
              <a:t>10 </a:t>
            </a:r>
            <a:r>
              <a:rPr lang="da-DK" dirty="0">
                <a:solidFill>
                  <a:schemeClr val="tx1"/>
                </a:solidFill>
              </a:rPr>
              <a:t>mm</a:t>
            </a:r>
            <a:br>
              <a:rPr lang="da-DK" dirty="0">
                <a:solidFill>
                  <a:schemeClr val="tx1"/>
                </a:solidFill>
              </a:rPr>
            </a:br>
            <a:r>
              <a:rPr lang="da-DK" dirty="0">
                <a:solidFill>
                  <a:schemeClr val="tx1"/>
                </a:solidFill>
              </a:rPr>
              <a:t>HAQ: </a:t>
            </a:r>
            <a:r>
              <a:rPr lang="da-DK" dirty="0" smtClean="0">
                <a:solidFill>
                  <a:schemeClr val="tx1"/>
                </a:solidFill>
              </a:rPr>
              <a:t>0,000</a:t>
            </a:r>
            <a:r>
              <a:rPr lang="da-DK" dirty="0">
                <a:solidFill>
                  <a:schemeClr val="tx1"/>
                </a:solidFill>
              </a:rPr>
              <a:t/>
            </a:r>
            <a:br>
              <a:rPr lang="da-DK" dirty="0">
                <a:solidFill>
                  <a:schemeClr val="tx1"/>
                </a:solidFill>
              </a:rPr>
            </a:br>
            <a:endParaRPr lang="da-DK" dirty="0" smtClean="0">
              <a:solidFill>
                <a:schemeClr val="tx1"/>
              </a:solidFill>
            </a:endParaRPr>
          </a:p>
          <a:p>
            <a:pPr algn="l"/>
            <a:r>
              <a:rPr lang="da-DK" dirty="0" smtClean="0">
                <a:solidFill>
                  <a:schemeClr val="tx1"/>
                </a:solidFill>
              </a:rPr>
              <a:t>Ingen bivirkninger</a:t>
            </a:r>
            <a:r>
              <a:rPr lang="da-DK" dirty="0"/>
              <a:t/>
            </a:r>
            <a:br>
              <a:rPr lang="da-DK" dirty="0"/>
            </a:br>
            <a:endParaRPr lang="da-DK" dirty="0"/>
          </a:p>
        </p:txBody>
      </p:sp>
    </p:spTree>
    <p:extLst>
      <p:ext uri="{BB962C8B-B14F-4D97-AF65-F5344CB8AC3E}">
        <p14:creationId xmlns:p14="http://schemas.microsoft.com/office/powerpoint/2010/main" xmlns="" val="3286810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32656"/>
            <a:ext cx="7772400" cy="1470025"/>
          </a:xfrm>
        </p:spPr>
        <p:txBody>
          <a:bodyPr/>
          <a:lstStyle/>
          <a:p>
            <a:r>
              <a:rPr lang="da-DK" dirty="0"/>
              <a:t>Sygehistorie og </a:t>
            </a:r>
            <a:r>
              <a:rPr lang="da-DK" dirty="0" smtClean="0"/>
              <a:t>sygdomsaktivitet</a:t>
            </a:r>
            <a:br>
              <a:rPr lang="da-DK" dirty="0" smtClean="0"/>
            </a:br>
            <a:r>
              <a:rPr lang="da-DK" dirty="0" smtClean="0"/>
              <a:t>12 mdr. </a:t>
            </a:r>
            <a:endParaRPr lang="da-DK" dirty="0"/>
          </a:p>
        </p:txBody>
      </p:sp>
      <p:sp>
        <p:nvSpPr>
          <p:cNvPr id="3" name="Undertitel 2"/>
          <p:cNvSpPr>
            <a:spLocks noGrp="1"/>
          </p:cNvSpPr>
          <p:nvPr>
            <p:ph type="subTitle" idx="1"/>
          </p:nvPr>
        </p:nvSpPr>
        <p:spPr>
          <a:xfrm>
            <a:off x="395536" y="2420888"/>
            <a:ext cx="8568952" cy="4104456"/>
          </a:xfrm>
        </p:spPr>
        <p:txBody>
          <a:bodyPr>
            <a:normAutofit fontScale="62500" lnSpcReduction="20000"/>
          </a:bodyPr>
          <a:lstStyle/>
          <a:p>
            <a:pPr algn="l"/>
            <a:r>
              <a:rPr lang="da-DK" dirty="0" err="1">
                <a:solidFill>
                  <a:schemeClr val="tx1"/>
                </a:solidFill>
              </a:rPr>
              <a:t>Methotrexat</a:t>
            </a:r>
            <a:r>
              <a:rPr lang="da-DK" dirty="0">
                <a:solidFill>
                  <a:schemeClr val="tx1"/>
                </a:solidFill>
              </a:rPr>
              <a:t> </a:t>
            </a:r>
            <a:r>
              <a:rPr lang="da-DK" dirty="0" smtClean="0">
                <a:solidFill>
                  <a:schemeClr val="tx1"/>
                </a:solidFill>
              </a:rPr>
              <a:t>25 </a:t>
            </a:r>
            <a:r>
              <a:rPr lang="da-DK" dirty="0">
                <a:solidFill>
                  <a:schemeClr val="tx1"/>
                </a:solidFill>
              </a:rPr>
              <a:t>mg/uge, </a:t>
            </a:r>
            <a:r>
              <a:rPr lang="da-DK" dirty="0" err="1">
                <a:solidFill>
                  <a:schemeClr val="tx1"/>
                </a:solidFill>
              </a:rPr>
              <a:t>Salazopyrin</a:t>
            </a:r>
            <a:r>
              <a:rPr lang="da-DK" dirty="0">
                <a:solidFill>
                  <a:schemeClr val="tx1"/>
                </a:solidFill>
              </a:rPr>
              <a:t> 2000 mg/</a:t>
            </a:r>
            <a:r>
              <a:rPr lang="da-DK" dirty="0" err="1">
                <a:solidFill>
                  <a:schemeClr val="tx1"/>
                </a:solidFill>
              </a:rPr>
              <a:t>dgl</a:t>
            </a:r>
            <a:r>
              <a:rPr lang="da-DK" dirty="0">
                <a:solidFill>
                  <a:schemeClr val="tx1"/>
                </a:solidFill>
              </a:rPr>
              <a:t>, </a:t>
            </a:r>
            <a:r>
              <a:rPr lang="da-DK" dirty="0" err="1">
                <a:solidFill>
                  <a:schemeClr val="tx1"/>
                </a:solidFill>
              </a:rPr>
              <a:t>hydroxychloroquin</a:t>
            </a:r>
            <a:r>
              <a:rPr lang="da-DK" dirty="0">
                <a:solidFill>
                  <a:schemeClr val="tx1"/>
                </a:solidFill>
              </a:rPr>
              <a:t> 200 mg/dag, </a:t>
            </a:r>
            <a:r>
              <a:rPr lang="da-DK" dirty="0" err="1">
                <a:solidFill>
                  <a:schemeClr val="tx1"/>
                </a:solidFill>
              </a:rPr>
              <a:t>folinsyre</a:t>
            </a:r>
            <a:r>
              <a:rPr lang="da-DK" dirty="0">
                <a:solidFill>
                  <a:schemeClr val="tx1"/>
                </a:solidFill>
              </a:rPr>
              <a:t> 5 mg/uge</a:t>
            </a:r>
          </a:p>
          <a:p>
            <a:pPr algn="l"/>
            <a:endParaRPr lang="da-DK" dirty="0" smtClean="0">
              <a:solidFill>
                <a:schemeClr val="tx1"/>
              </a:solidFill>
            </a:endParaRPr>
          </a:p>
          <a:p>
            <a:pPr algn="l"/>
            <a:r>
              <a:rPr lang="da-DK" dirty="0" smtClean="0">
                <a:solidFill>
                  <a:schemeClr val="tx1"/>
                </a:solidFill>
              </a:rPr>
              <a:t>CRP</a:t>
            </a:r>
            <a:r>
              <a:rPr lang="da-DK" dirty="0">
                <a:solidFill>
                  <a:schemeClr val="tx1"/>
                </a:solidFill>
              </a:rPr>
              <a:t>: 6</a:t>
            </a:r>
            <a:r>
              <a:rPr lang="da-DK" dirty="0" smtClean="0">
                <a:solidFill>
                  <a:schemeClr val="tx1"/>
                </a:solidFill>
              </a:rPr>
              <a:t> </a:t>
            </a:r>
            <a:r>
              <a:rPr lang="da-DK" dirty="0">
                <a:solidFill>
                  <a:schemeClr val="tx1"/>
                </a:solidFill>
              </a:rPr>
              <a:t>mg / L </a:t>
            </a:r>
            <a:br>
              <a:rPr lang="da-DK" dirty="0">
                <a:solidFill>
                  <a:schemeClr val="tx1"/>
                </a:solidFill>
              </a:rPr>
            </a:br>
            <a:endParaRPr lang="da-DK" dirty="0" smtClean="0">
              <a:solidFill>
                <a:schemeClr val="tx1"/>
              </a:solidFill>
            </a:endParaRPr>
          </a:p>
          <a:p>
            <a:pPr algn="l"/>
            <a:r>
              <a:rPr lang="da-DK" dirty="0" smtClean="0">
                <a:solidFill>
                  <a:schemeClr val="tx1"/>
                </a:solidFill>
              </a:rPr>
              <a:t>DAS28</a:t>
            </a:r>
            <a:r>
              <a:rPr lang="da-DK" dirty="0">
                <a:solidFill>
                  <a:schemeClr val="tx1"/>
                </a:solidFill>
              </a:rPr>
              <a:t>: </a:t>
            </a:r>
            <a:r>
              <a:rPr lang="da-DK" dirty="0" smtClean="0">
                <a:solidFill>
                  <a:schemeClr val="tx1"/>
                </a:solidFill>
              </a:rPr>
              <a:t>3,05 , CDAI 7 </a:t>
            </a:r>
          </a:p>
          <a:p>
            <a:pPr algn="l"/>
            <a:r>
              <a:rPr lang="da-DK" dirty="0" smtClean="0">
                <a:solidFill>
                  <a:schemeClr val="tx1"/>
                </a:solidFill>
              </a:rPr>
              <a:t>0 </a:t>
            </a:r>
            <a:r>
              <a:rPr lang="da-DK" dirty="0">
                <a:solidFill>
                  <a:schemeClr val="tx1"/>
                </a:solidFill>
              </a:rPr>
              <a:t>ud af 28 hævede led, 3</a:t>
            </a:r>
            <a:r>
              <a:rPr lang="da-DK" dirty="0" smtClean="0">
                <a:solidFill>
                  <a:schemeClr val="tx1"/>
                </a:solidFill>
              </a:rPr>
              <a:t> </a:t>
            </a:r>
            <a:r>
              <a:rPr lang="da-DK" dirty="0">
                <a:solidFill>
                  <a:schemeClr val="tx1"/>
                </a:solidFill>
              </a:rPr>
              <a:t>ud af 28 ømme led</a:t>
            </a:r>
          </a:p>
          <a:p>
            <a:pPr algn="l"/>
            <a:r>
              <a:rPr lang="da-DK" dirty="0">
                <a:solidFill>
                  <a:schemeClr val="tx1"/>
                </a:solidFill>
              </a:rPr>
              <a:t>VAS-Pt-Global </a:t>
            </a:r>
            <a:r>
              <a:rPr lang="da-DK" dirty="0" smtClean="0">
                <a:solidFill>
                  <a:schemeClr val="tx1"/>
                </a:solidFill>
              </a:rPr>
              <a:t>30 </a:t>
            </a:r>
            <a:r>
              <a:rPr lang="da-DK" dirty="0">
                <a:solidFill>
                  <a:schemeClr val="tx1"/>
                </a:solidFill>
              </a:rPr>
              <a:t>mm, VAS-træthed 4</a:t>
            </a:r>
            <a:r>
              <a:rPr lang="da-DK" dirty="0" smtClean="0">
                <a:solidFill>
                  <a:schemeClr val="tx1"/>
                </a:solidFill>
              </a:rPr>
              <a:t>0 </a:t>
            </a:r>
            <a:r>
              <a:rPr lang="da-DK" dirty="0">
                <a:solidFill>
                  <a:schemeClr val="tx1"/>
                </a:solidFill>
              </a:rPr>
              <a:t>mm, VAS Dr-Global </a:t>
            </a:r>
            <a:r>
              <a:rPr lang="da-DK" dirty="0" smtClean="0">
                <a:solidFill>
                  <a:schemeClr val="tx1"/>
                </a:solidFill>
              </a:rPr>
              <a:t>10 </a:t>
            </a:r>
            <a:r>
              <a:rPr lang="da-DK" dirty="0">
                <a:solidFill>
                  <a:schemeClr val="tx1"/>
                </a:solidFill>
              </a:rPr>
              <a:t>mm</a:t>
            </a:r>
            <a:br>
              <a:rPr lang="da-DK" dirty="0">
                <a:solidFill>
                  <a:schemeClr val="tx1"/>
                </a:solidFill>
              </a:rPr>
            </a:br>
            <a:r>
              <a:rPr lang="da-DK" dirty="0">
                <a:solidFill>
                  <a:schemeClr val="tx1"/>
                </a:solidFill>
              </a:rPr>
              <a:t>HAQ: </a:t>
            </a:r>
            <a:r>
              <a:rPr lang="da-DK" dirty="0" smtClean="0">
                <a:solidFill>
                  <a:schemeClr val="tx1"/>
                </a:solidFill>
              </a:rPr>
              <a:t>0,250</a:t>
            </a:r>
            <a:r>
              <a:rPr lang="da-DK" dirty="0">
                <a:solidFill>
                  <a:schemeClr val="tx1"/>
                </a:solidFill>
              </a:rPr>
              <a:t/>
            </a:r>
            <a:br>
              <a:rPr lang="da-DK" dirty="0">
                <a:solidFill>
                  <a:schemeClr val="tx1"/>
                </a:solidFill>
              </a:rPr>
            </a:br>
            <a:endParaRPr lang="da-DK" dirty="0" smtClean="0">
              <a:solidFill>
                <a:schemeClr val="tx1"/>
              </a:solidFill>
            </a:endParaRPr>
          </a:p>
          <a:p>
            <a:pPr algn="l"/>
            <a:r>
              <a:rPr lang="da-DK" dirty="0" smtClean="0">
                <a:solidFill>
                  <a:schemeClr val="tx1"/>
                </a:solidFill>
              </a:rPr>
              <a:t>Ingen bivirkninger</a:t>
            </a:r>
          </a:p>
          <a:p>
            <a:pPr algn="l"/>
            <a:r>
              <a:rPr lang="da-DK" dirty="0">
                <a:solidFill>
                  <a:schemeClr val="tx1"/>
                </a:solidFill>
              </a:rPr>
              <a:t/>
            </a:r>
            <a:br>
              <a:rPr lang="da-DK" dirty="0">
                <a:solidFill>
                  <a:schemeClr val="tx1"/>
                </a:solidFill>
              </a:rPr>
            </a:br>
            <a:r>
              <a:rPr lang="da-DK" dirty="0">
                <a:solidFill>
                  <a:schemeClr val="tx1"/>
                </a:solidFill>
              </a:rPr>
              <a:t>Røntgen af hænder og fødder: </a:t>
            </a:r>
            <a:r>
              <a:rPr lang="da-DK" dirty="0" smtClean="0">
                <a:solidFill>
                  <a:schemeClr val="tx1"/>
                </a:solidFill>
              </a:rPr>
              <a:t>Erosioner i MCP2 </a:t>
            </a:r>
            <a:r>
              <a:rPr lang="da-DK" dirty="0" err="1" smtClean="0">
                <a:solidFill>
                  <a:schemeClr val="tx1"/>
                </a:solidFill>
              </a:rPr>
              <a:t>bilat</a:t>
            </a:r>
            <a:r>
              <a:rPr lang="da-DK" dirty="0" smtClean="0">
                <a:solidFill>
                  <a:schemeClr val="tx1"/>
                </a:solidFill>
              </a:rPr>
              <a:t> og MTP 5 sin</a:t>
            </a:r>
            <a:r>
              <a:rPr lang="da-DK" dirty="0"/>
              <a:t/>
            </a:r>
            <a:br>
              <a:rPr lang="da-DK" dirty="0"/>
            </a:br>
            <a:endParaRPr lang="da-DK" dirty="0"/>
          </a:p>
        </p:txBody>
      </p:sp>
    </p:spTree>
    <p:extLst>
      <p:ext uri="{BB962C8B-B14F-4D97-AF65-F5344CB8AC3E}">
        <p14:creationId xmlns:p14="http://schemas.microsoft.com/office/powerpoint/2010/main" xmlns="" val="794544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TotalTime>
  <Words>2062</Words>
  <Application>Microsoft Office PowerPoint</Application>
  <PresentationFormat>Skærmshow (4:3)</PresentationFormat>
  <Paragraphs>498</Paragraphs>
  <Slides>54</Slides>
  <Notes>4</Notes>
  <HiddenSlides>0</HiddenSlides>
  <MMClips>0</MMClips>
  <ScaleCrop>false</ScaleCrop>
  <HeadingPairs>
    <vt:vector size="4" baseType="variant">
      <vt:variant>
        <vt:lpstr>Tema</vt:lpstr>
      </vt:variant>
      <vt:variant>
        <vt:i4>1</vt:i4>
      </vt:variant>
      <vt:variant>
        <vt:lpstr>Diastitler</vt:lpstr>
      </vt:variant>
      <vt:variant>
        <vt:i4>54</vt:i4>
      </vt:variant>
    </vt:vector>
  </HeadingPairs>
  <TitlesOfParts>
    <vt:vector size="55" baseType="lpstr">
      <vt:lpstr>Kontortema</vt:lpstr>
      <vt:lpstr>De nye kvalitetsindikatorer for leddegigt  Behandlingsprincippet for RA patienter: Treat-to-target – er det let eller svært?    Arbejdsgruppe: Dorte Vendelbo Jensen, Berit Schiøttz-Christensen, Merete Hetland, Kim Hørslev-Petersen Fremlagt på DRS forårsmøde 2014.  Godkendt DRSs bestyrelse den 21. august 2014  </vt:lpstr>
      <vt:lpstr>Sygehistorie og sygdomsaktivitet </vt:lpstr>
      <vt:lpstr>Sygehistorie og sygdomsaktivitet Baseline </vt:lpstr>
      <vt:lpstr>Sygehistorie og sygdomsaktivitet 3 mdr. </vt:lpstr>
      <vt:lpstr>Sygehistorie og sygdomsaktivitet 3 mdr. </vt:lpstr>
      <vt:lpstr>Sygehistorie og sygdomsaktivitet 6 mdr. </vt:lpstr>
      <vt:lpstr>Sygehistorie og sygdomsaktivitet 6 mdr. </vt:lpstr>
      <vt:lpstr>Sygehistorie og sygdomsaktivitet 12 mdr. </vt:lpstr>
      <vt:lpstr>Sygehistorie og sygdomsaktivitet 12 mdr. </vt:lpstr>
      <vt:lpstr>Sygehistorie og sygdomsaktivitet</vt:lpstr>
      <vt:lpstr>Dias nummer 11</vt:lpstr>
      <vt:lpstr>Dias nummer 12</vt:lpstr>
      <vt:lpstr>Dias nummer 13</vt:lpstr>
      <vt:lpstr>Det ser meget godt ud</vt:lpstr>
      <vt:lpstr>Det ser meget godt ud</vt:lpstr>
      <vt:lpstr>Dias nummer 16</vt:lpstr>
      <vt:lpstr>Dias nummer 17</vt:lpstr>
      <vt:lpstr>Dansk reumatologisk Selskabs guidelines (2012): Formålet med den farmakologiske behandling af RA er at opnå tidlig, komplet og vedvarende sygdomsmodifikation med et minimum af medicinbivirkninger og en i øvrigt rationel udnyttelse af sundhedsressourcer. </vt:lpstr>
      <vt:lpstr>Kvalitetsindikatorer for patienter med leddegigt 2013.</vt:lpstr>
      <vt:lpstr>Treat-To-Target Anbefalinger</vt:lpstr>
      <vt:lpstr>Treat-To-Target Anbefalinger</vt:lpstr>
      <vt:lpstr>Treat-To-Target Anbefalinger</vt:lpstr>
      <vt:lpstr>Treat-To-Target Anbefalinger</vt:lpstr>
      <vt:lpstr>Treat-To-Target Anbefalinger</vt:lpstr>
      <vt:lpstr>Treat-To-Target Anbefalinger</vt:lpstr>
      <vt:lpstr>Treat-To-Target Anbefalinger</vt:lpstr>
      <vt:lpstr>Treat-To-Target Anbefalinger</vt:lpstr>
      <vt:lpstr>Treat-To-Target Anbefalinger</vt:lpstr>
      <vt:lpstr>Treat-To-Target Anbefalinger</vt:lpstr>
      <vt:lpstr>Treat-To-Target Anbefalinger</vt:lpstr>
      <vt:lpstr>Dias nummer 31</vt:lpstr>
      <vt:lpstr>Sammensatte mål for sygdomsaktivitet</vt:lpstr>
      <vt:lpstr>Sammensatte mål for sygdomsaktivitet</vt:lpstr>
      <vt:lpstr>Sammensatte mål for sygdomsaktivitet</vt:lpstr>
      <vt:lpstr>OPERA: Remission rater</vt:lpstr>
      <vt:lpstr>OPERA: Remission rater.</vt:lpstr>
      <vt:lpstr>2 års radiologisk progression (erosioner) ved tidlig RA behandlet treat-to-target (Mål: ingen patienter med DAS28CRP&gt;3.2 og ledhævelse) </vt:lpstr>
      <vt:lpstr>Ny-diagnosticerede leddegigt ptt. Følges med tæt kontrol </vt:lpstr>
      <vt:lpstr>Alle leddegigt ptt. Følges longitudinelt i DANBIO Sygdomsaktivitet og behandling</vt:lpstr>
      <vt:lpstr>Lav sygdomsaktivitet</vt:lpstr>
      <vt:lpstr>Lav sygdomsaktivitet</vt:lpstr>
      <vt:lpstr>Lav sygdomsaktivitet</vt:lpstr>
      <vt:lpstr>Lav sygdomsaktivitet</vt:lpstr>
      <vt:lpstr>Lav sygdomsaktivitet</vt:lpstr>
      <vt:lpstr>Funktionsniveau skal være højt</vt:lpstr>
      <vt:lpstr>Smerter skal være velbehandlede</vt:lpstr>
      <vt:lpstr>Livskvalitet skal være høj</vt:lpstr>
      <vt:lpstr>Rtg.status (hænder, håndled og forfødder) Diagnosetidspunkt (og efter 12 og 24 mdr). Ved behandlingsskift. Ved individuel skøn.</vt:lpstr>
      <vt:lpstr>Beslutninger i øvrigt:</vt:lpstr>
      <vt:lpstr>Beslutninger i øvrigt:</vt:lpstr>
      <vt:lpstr>Systematisk behandling og kontrol af tidlig leddegigt</vt:lpstr>
      <vt:lpstr>DANBIO registrering   Non-BIO patienter</vt:lpstr>
      <vt:lpstr>Vedvarende Sygdomskontrol Klinisk remission, intet funktionstab og ingen radiologisk progression Opnås hos 40 % af tidlig RA behandlet efter treat-to-target:  Ingen patienter med DAS28&gt;3,2 og hævede led Uafhængig af initial brug af biologisk behandling</vt:lpstr>
      <vt:lpstr>Tak for jeres opmærksomhed</vt:lpstr>
    </vt:vector>
  </TitlesOfParts>
  <Company>Gigtforeningen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Kvalitetsindikatorer for patienter med leddegigt</dc:title>
  <dc:creator>Kim Hørslev-Petersen</dc:creator>
  <cp:lastModifiedBy>Sandra Zbinden Pedersen</cp:lastModifiedBy>
  <cp:revision>58</cp:revision>
  <dcterms:created xsi:type="dcterms:W3CDTF">2014-10-31T08:37:20Z</dcterms:created>
  <dcterms:modified xsi:type="dcterms:W3CDTF">2014-11-07T10:46:12Z</dcterms:modified>
</cp:coreProperties>
</file>